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9"/>
  </p:notesMasterIdLst>
  <p:handoutMasterIdLst>
    <p:handoutMasterId r:id="rId100"/>
  </p:handoutMasterIdLst>
  <p:sldIdLst>
    <p:sldId id="284" r:id="rId2"/>
    <p:sldId id="452" r:id="rId3"/>
    <p:sldId id="473" r:id="rId4"/>
    <p:sldId id="348" r:id="rId5"/>
    <p:sldId id="449" r:id="rId6"/>
    <p:sldId id="398" r:id="rId7"/>
    <p:sldId id="400" r:id="rId8"/>
    <p:sldId id="401" r:id="rId9"/>
    <p:sldId id="402" r:id="rId10"/>
    <p:sldId id="446" r:id="rId11"/>
    <p:sldId id="403" r:id="rId12"/>
    <p:sldId id="445" r:id="rId13"/>
    <p:sldId id="405" r:id="rId14"/>
    <p:sldId id="406" r:id="rId15"/>
    <p:sldId id="407" r:id="rId16"/>
    <p:sldId id="408" r:id="rId17"/>
    <p:sldId id="409" r:id="rId18"/>
    <p:sldId id="410" r:id="rId19"/>
    <p:sldId id="411" r:id="rId20"/>
    <p:sldId id="448" r:id="rId21"/>
    <p:sldId id="413" r:id="rId22"/>
    <p:sldId id="412" r:id="rId23"/>
    <p:sldId id="414" r:id="rId24"/>
    <p:sldId id="415" r:id="rId25"/>
    <p:sldId id="416" r:id="rId26"/>
    <p:sldId id="417" r:id="rId27"/>
    <p:sldId id="418" r:id="rId28"/>
    <p:sldId id="419" r:id="rId29"/>
    <p:sldId id="450" r:id="rId30"/>
    <p:sldId id="420" r:id="rId31"/>
    <p:sldId id="421" r:id="rId32"/>
    <p:sldId id="422" r:id="rId33"/>
    <p:sldId id="423" r:id="rId34"/>
    <p:sldId id="424" r:id="rId35"/>
    <p:sldId id="426" r:id="rId36"/>
    <p:sldId id="427" r:id="rId37"/>
    <p:sldId id="453" r:id="rId38"/>
    <p:sldId id="390" r:id="rId39"/>
    <p:sldId id="392" r:id="rId40"/>
    <p:sldId id="454" r:id="rId41"/>
    <p:sldId id="455" r:id="rId42"/>
    <p:sldId id="456" r:id="rId43"/>
    <p:sldId id="457" r:id="rId44"/>
    <p:sldId id="458" r:id="rId45"/>
    <p:sldId id="459" r:id="rId46"/>
    <p:sldId id="460" r:id="rId47"/>
    <p:sldId id="461" r:id="rId48"/>
    <p:sldId id="462" r:id="rId49"/>
    <p:sldId id="463" r:id="rId50"/>
    <p:sldId id="464" r:id="rId51"/>
    <p:sldId id="465" r:id="rId52"/>
    <p:sldId id="466" r:id="rId53"/>
    <p:sldId id="467" r:id="rId54"/>
    <p:sldId id="468" r:id="rId55"/>
    <p:sldId id="469" r:id="rId56"/>
    <p:sldId id="470" r:id="rId57"/>
    <p:sldId id="471" r:id="rId58"/>
    <p:sldId id="472" r:id="rId59"/>
    <p:sldId id="479" r:id="rId60"/>
    <p:sldId id="480" r:id="rId61"/>
    <p:sldId id="481" r:id="rId62"/>
    <p:sldId id="475" r:id="rId63"/>
    <p:sldId id="476" r:id="rId64"/>
    <p:sldId id="477" r:id="rId65"/>
    <p:sldId id="478" r:id="rId66"/>
    <p:sldId id="482" r:id="rId67"/>
    <p:sldId id="483" r:id="rId68"/>
    <p:sldId id="484" r:id="rId69"/>
    <p:sldId id="485" r:id="rId70"/>
    <p:sldId id="486" r:id="rId71"/>
    <p:sldId id="487" r:id="rId72"/>
    <p:sldId id="511" r:id="rId73"/>
    <p:sldId id="488" r:id="rId74"/>
    <p:sldId id="489" r:id="rId75"/>
    <p:sldId id="490" r:id="rId76"/>
    <p:sldId id="491" r:id="rId77"/>
    <p:sldId id="492" r:id="rId78"/>
    <p:sldId id="493" r:id="rId79"/>
    <p:sldId id="494" r:id="rId80"/>
    <p:sldId id="495" r:id="rId81"/>
    <p:sldId id="496" r:id="rId82"/>
    <p:sldId id="497" r:id="rId83"/>
    <p:sldId id="508" r:id="rId84"/>
    <p:sldId id="509" r:id="rId85"/>
    <p:sldId id="510" r:id="rId86"/>
    <p:sldId id="498" r:id="rId87"/>
    <p:sldId id="474" r:id="rId88"/>
    <p:sldId id="499" r:id="rId89"/>
    <p:sldId id="500" r:id="rId90"/>
    <p:sldId id="501" r:id="rId91"/>
    <p:sldId id="502" r:id="rId92"/>
    <p:sldId id="503" r:id="rId93"/>
    <p:sldId id="504" r:id="rId94"/>
    <p:sldId id="505" r:id="rId95"/>
    <p:sldId id="506" r:id="rId96"/>
    <p:sldId id="507" r:id="rId97"/>
    <p:sldId id="512" r:id="rId98"/>
  </p:sldIdLst>
  <p:sldSz cx="9144000" cy="6858000" type="screen4x3"/>
  <p:notesSz cx="6858000" cy="9101138"/>
  <p:defaultTextStyle>
    <a:defPPr>
      <a:defRPr lang="es-C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581" autoAdjust="0"/>
  </p:normalViewPr>
  <p:slideViewPr>
    <p:cSldViewPr>
      <p:cViewPr varScale="1">
        <p:scale>
          <a:sx n="76" d="100"/>
          <a:sy n="76" d="100"/>
        </p:scale>
        <p:origin x="-4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44"/>
    </p:cViewPr>
  </p:sorterViewPr>
  <p:notesViewPr>
    <p:cSldViewPr>
      <p:cViewPr varScale="1">
        <p:scale>
          <a:sx n="57" d="100"/>
          <a:sy n="57" d="100"/>
        </p:scale>
        <p:origin x="-2520" y="-102"/>
      </p:cViewPr>
      <p:guideLst>
        <p:guide orient="horz" pos="2867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850FF9D-1EAC-426C-B19E-67A4B6361A8E}" type="datetimeFigureOut">
              <a:rPr lang="es-CL"/>
              <a:pPr>
                <a:defRPr/>
              </a:pPr>
              <a:t>11-10-2010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43938"/>
            <a:ext cx="2971800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43938"/>
            <a:ext cx="2971800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1039F16-B21F-482D-B0BC-8F5CC17A84D9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3AB4A295-C45B-4503-8560-10FEC60BA1B6}" type="datetimeFigureOut">
              <a:rPr lang="es-CL"/>
              <a:pPr>
                <a:defRPr/>
              </a:pPr>
              <a:t>11-10-2010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682625"/>
            <a:ext cx="4549775" cy="3413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L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22763"/>
            <a:ext cx="5486400" cy="40957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CL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43938"/>
            <a:ext cx="2971800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43938"/>
            <a:ext cx="2971800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9713D3C-876A-4679-8AAF-270E066BBB56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24E616-EC70-4CD5-9E64-949FA27C13B1}" type="slidenum">
              <a:rPr lang="es-ES" smtClean="0"/>
              <a:pPr/>
              <a:t>1</a:t>
            </a:fld>
            <a:endParaRPr 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580FEF-BEA3-40A5-9C26-E14237CDE5E9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7CF019-3A23-4787-A921-7BBEAA0E07F2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89A797-78DF-4236-81A9-8369CCFB92BB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039304-DAF2-406A-86CE-264CE8B1A042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F97E09-D13D-4D52-BEB1-CB1AD8E0BB0B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B8EEF4-3067-418A-91DF-56E8FE08986D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BC0112-D87A-41A5-9639-76B210C53B01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98F04B8-C0E9-4DF1-9BA2-B218F0C05E25}" type="slidenum">
              <a:rPr lang="en-US" smtClean="0"/>
              <a:pPr/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6E9489-3644-4463-ACD5-B63E2CA208D9}" type="slidenum">
              <a:rPr lang="en-US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9AD138-F2A7-4016-AEE5-57DA04C49EBC}" type="slidenum">
              <a:rPr lang="en-US" smtClean="0"/>
              <a:pPr/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507FC43-A78E-4141-9647-37BCBA03F6D8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062F02-370F-4DAE-824C-12DCFC329E83}" type="slidenum">
              <a:rPr lang="en-US" smtClean="0"/>
              <a:pPr/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F66B6F-0B4C-4F2A-8B88-278D5695F99F}" type="slidenum">
              <a:rPr lang="en-US" smtClean="0"/>
              <a:pPr/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9"/>
          <p:cNvSpPr txBox="1">
            <a:spLocks noGrp="1" noChangeArrowheads="1"/>
          </p:cNvSpPr>
          <p:nvPr/>
        </p:nvSpPr>
        <p:spPr bwMode="auto">
          <a:xfrm>
            <a:off x="3884613" y="8643938"/>
            <a:ext cx="2967037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2A58B3F-4953-434B-88F9-F124D4E482BC}" type="slidenum">
              <a:rPr lang="en-GB" sz="1200">
                <a:solidFill>
                  <a:srgbClr val="000000"/>
                </a:solidFill>
                <a:cs typeface="Lucida Sans Unicode" pitchFamily="34" charset="0"/>
              </a:rPr>
              <a:pPr algn="r" defTabSz="449263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86</a:t>
            </a:fld>
            <a:endParaRPr lang="en-GB" sz="120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125955" name="Text Box 1"/>
          <p:cNvSpPr txBox="1">
            <a:spLocks noChangeArrowheads="1"/>
          </p:cNvSpPr>
          <p:nvPr/>
        </p:nvSpPr>
        <p:spPr bwMode="auto">
          <a:xfrm>
            <a:off x="1143000" y="682625"/>
            <a:ext cx="4572000" cy="34131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49263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s-ES">
              <a:solidFill>
                <a:schemeClr val="bg1"/>
              </a:solidFill>
              <a:latin typeface="Lucida Bright"/>
              <a:cs typeface="Lucida Sans Unicode" pitchFamily="34" charset="0"/>
            </a:endParaRPr>
          </a:p>
        </p:txBody>
      </p:sp>
      <p:sp>
        <p:nvSpPr>
          <p:cNvPr id="125956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22763"/>
            <a:ext cx="5483225" cy="4095750"/>
          </a:xfrm>
          <a:noFill/>
        </p:spPr>
        <p:txBody>
          <a:bodyPr wrap="none" lIns="90000" tIns="46800" rIns="90000" bIns="46800" anchor="ctr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61517A-D0A9-4BBD-A98C-DD0A810F0411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EE665C-96E7-4EEE-BD2E-DE949185772C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D27C09-B095-41A8-BB11-769704C5A787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88A843-46A5-4265-BF49-233A0696C4B2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B9E055-1AFA-4544-B2EC-3563B0F1E63C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D902ED-F9A1-4BC4-98F5-A50095701F7C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6E30F8-371D-4DB7-9D84-8F144F188ED5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831BA-BDD9-48D8-9117-F37E3E6782B8}" type="datetimeFigureOut">
              <a:rPr lang="es-CL"/>
              <a:pPr>
                <a:defRPr/>
              </a:pPr>
              <a:t>11-10-2010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47845-D015-48A3-B708-B342E28969AF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3FD9B-F2D2-4AA0-8180-9FA35645D3B4}" type="datetimeFigureOut">
              <a:rPr lang="es-CL"/>
              <a:pPr>
                <a:defRPr/>
              </a:pPr>
              <a:t>11-10-2010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812F5-4B60-4F31-BC45-333E5EAC03FF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D5098-DFB6-4FF8-87B7-2EB2F1388E83}" type="datetimeFigureOut">
              <a:rPr lang="es-CL"/>
              <a:pPr>
                <a:defRPr/>
              </a:pPr>
              <a:t>11-10-2010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4A2D2-20E9-459A-B361-275E7E583DC2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D411A-74A8-4A79-A8E9-9F583B549055}" type="datetimeFigureOut">
              <a:rPr lang="es-CL"/>
              <a:pPr>
                <a:defRPr/>
              </a:pPr>
              <a:t>11-10-2010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3A840-DBEC-43CD-A4C5-D998694E4C0E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5AA9B-D9FB-4B42-9DBA-F0975391DD73}" type="datetimeFigureOut">
              <a:rPr lang="es-CL"/>
              <a:pPr>
                <a:defRPr/>
              </a:pPr>
              <a:t>11-10-2010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CA6B1-DDA8-489F-82BF-4B734CDBA188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FAA1E-6E89-4B94-B27B-360086D1A0D2}" type="datetimeFigureOut">
              <a:rPr lang="es-CL"/>
              <a:pPr>
                <a:defRPr/>
              </a:pPr>
              <a:t>11-10-2010</a:t>
            </a:fld>
            <a:endParaRPr lang="es-CL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62C0F-63EA-406A-BE14-F92066BD4C8D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9EB84-19FF-4586-9911-B96ECE86D817}" type="datetimeFigureOut">
              <a:rPr lang="es-CL"/>
              <a:pPr>
                <a:defRPr/>
              </a:pPr>
              <a:t>11-10-2010</a:t>
            </a:fld>
            <a:endParaRPr lang="es-CL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7FF86-5E8B-498C-B76C-D2C88962A0A9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7F946-42FB-4BA6-B853-32106DB914F0}" type="datetimeFigureOut">
              <a:rPr lang="es-CL"/>
              <a:pPr>
                <a:defRPr/>
              </a:pPr>
              <a:t>11-10-2010</a:t>
            </a:fld>
            <a:endParaRPr lang="es-CL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CE05B-B505-451A-AF65-3ADE341CABC6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FC083-8326-4ED3-BE0F-84619F419D95}" type="datetimeFigureOut">
              <a:rPr lang="es-CL"/>
              <a:pPr>
                <a:defRPr/>
              </a:pPr>
              <a:t>11-10-2010</a:t>
            </a:fld>
            <a:endParaRPr lang="es-CL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2DF7F-3C75-41B2-89C0-0AF018A1CE9F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95977-E09C-4736-BD66-9C4F7B4922B7}" type="datetimeFigureOut">
              <a:rPr lang="es-CL"/>
              <a:pPr>
                <a:defRPr/>
              </a:pPr>
              <a:t>11-10-2010</a:t>
            </a:fld>
            <a:endParaRPr lang="es-CL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C3626-9B97-4340-9998-0AE938415041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F3A93-CA77-44A2-ACA7-CD5AD6472374}" type="datetimeFigureOut">
              <a:rPr lang="es-CL"/>
              <a:pPr>
                <a:defRPr/>
              </a:pPr>
              <a:t>11-10-2010</a:t>
            </a:fld>
            <a:endParaRPr lang="es-CL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5DC1B-9334-4B2B-B90E-032C1DE47E4A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CL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A758BE9-0D3B-48B6-B55E-4D3EA99FF7C6}" type="datetimeFigureOut">
              <a:rPr lang="es-CL"/>
              <a:pPr>
                <a:defRPr/>
              </a:pPr>
              <a:t>11-10-2010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4BE6A5-4401-453A-A04D-3402676DA82B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image" Target="../media/image1.jpeg"/><Relationship Id="rId21" Type="http://schemas.openxmlformats.org/officeDocument/2006/relationships/image" Target="../media/image19.jpe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2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24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2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76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://www.revistaca.cl/wp-content/uploads/133/cristalerias/133_07_cristalerias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32.jpeg"/><Relationship Id="rId4" Type="http://schemas.openxmlformats.org/officeDocument/2006/relationships/image" Target="../media/image9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10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75.jpeg"/><Relationship Id="rId7" Type="http://schemas.openxmlformats.org/officeDocument/2006/relationships/image" Target="../media/image56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92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1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11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11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23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2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27.jpeg"/><Relationship Id="rId7" Type="http://schemas.openxmlformats.org/officeDocument/2006/relationships/image" Target="../media/image76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32.jpeg"/><Relationship Id="rId7" Type="http://schemas.openxmlformats.org/officeDocument/2006/relationships/image" Target="../media/image7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8.jpeg"/><Relationship Id="rId4" Type="http://schemas.openxmlformats.org/officeDocument/2006/relationships/image" Target="../media/image13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2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jpeg"/><Relationship Id="rId4" Type="http://schemas.openxmlformats.org/officeDocument/2006/relationships/image" Target="../media/image12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jpeg"/><Relationship Id="rId4" Type="http://schemas.openxmlformats.org/officeDocument/2006/relationships/image" Target="../media/image12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98.jpeg"/><Relationship Id="rId7" Type="http://schemas.openxmlformats.org/officeDocument/2006/relationships/image" Target="../media/image202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7" Type="http://schemas.openxmlformats.org/officeDocument/2006/relationships/image" Target="../media/image25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jpeg"/><Relationship Id="rId3" Type="http://schemas.openxmlformats.org/officeDocument/2006/relationships/image" Target="../media/image212.jpeg"/><Relationship Id="rId7" Type="http://schemas.openxmlformats.org/officeDocument/2006/relationships/image" Target="../media/image216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Relationship Id="rId9" Type="http://schemas.openxmlformats.org/officeDocument/2006/relationships/image" Target="../media/image2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7.jpeg"/><Relationship Id="rId7" Type="http://schemas.openxmlformats.org/officeDocument/2006/relationships/image" Target="../media/image231.jpe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33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7" Type="http://schemas.openxmlformats.org/officeDocument/2006/relationships/image" Target="../media/image25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jpeg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7" Type="http://schemas.openxmlformats.org/officeDocument/2006/relationships/image" Target="../media/image2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jpeg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46.jpeg"/><Relationship Id="rId7" Type="http://schemas.openxmlformats.org/officeDocument/2006/relationships/image" Target="../media/image250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9.jpeg"/><Relationship Id="rId5" Type="http://schemas.openxmlformats.org/officeDocument/2006/relationships/image" Target="../media/image248.jpeg"/><Relationship Id="rId4" Type="http://schemas.openxmlformats.org/officeDocument/2006/relationships/image" Target="../media/image247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52.jpeg"/><Relationship Id="rId7" Type="http://schemas.openxmlformats.org/officeDocument/2006/relationships/image" Target="../media/image256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5.jpeg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58.jpeg"/><Relationship Id="rId7" Type="http://schemas.openxmlformats.org/officeDocument/2006/relationships/image" Target="../media/image262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1.jpeg"/><Relationship Id="rId5" Type="http://schemas.openxmlformats.org/officeDocument/2006/relationships/image" Target="../media/image260.jpeg"/><Relationship Id="rId4" Type="http://schemas.openxmlformats.org/officeDocument/2006/relationships/image" Target="../media/image25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jpeg"/><Relationship Id="rId3" Type="http://schemas.openxmlformats.org/officeDocument/2006/relationships/image" Target="../media/image266.jpeg"/><Relationship Id="rId7" Type="http://schemas.openxmlformats.org/officeDocument/2006/relationships/image" Target="../media/image270.jpeg"/><Relationship Id="rId12" Type="http://schemas.openxmlformats.org/officeDocument/2006/relationships/image" Target="../media/image25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9.jpeg"/><Relationship Id="rId11" Type="http://schemas.openxmlformats.org/officeDocument/2006/relationships/image" Target="../media/image274.jpeg"/><Relationship Id="rId5" Type="http://schemas.openxmlformats.org/officeDocument/2006/relationships/image" Target="../media/image268.jpeg"/><Relationship Id="rId10" Type="http://schemas.openxmlformats.org/officeDocument/2006/relationships/image" Target="../media/image273.jpeg"/><Relationship Id="rId4" Type="http://schemas.openxmlformats.org/officeDocument/2006/relationships/image" Target="../media/image267.jpeg"/><Relationship Id="rId9" Type="http://schemas.openxmlformats.org/officeDocument/2006/relationships/image" Target="../media/image27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5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5.jpeg"/><Relationship Id="rId5" Type="http://schemas.openxmlformats.org/officeDocument/2006/relationships/image" Target="../media/image284.jpeg"/><Relationship Id="rId4" Type="http://schemas.openxmlformats.org/officeDocument/2006/relationships/image" Target="../media/image28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0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7" Type="http://schemas.openxmlformats.org/officeDocument/2006/relationships/image" Target="../media/image297.jpeg"/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6.jpeg"/><Relationship Id="rId5" Type="http://schemas.openxmlformats.org/officeDocument/2006/relationships/image" Target="../media/image295.jpeg"/><Relationship Id="rId4" Type="http://schemas.openxmlformats.org/officeDocument/2006/relationships/image" Target="../media/image2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0.jpeg"/><Relationship Id="rId4" Type="http://schemas.openxmlformats.org/officeDocument/2006/relationships/image" Target="../media/image29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-323850" y="0"/>
            <a:ext cx="2454275" cy="521335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pic>
        <p:nvPicPr>
          <p:cNvPr id="29" name="Picture 28" descr="cc3.jpg"/>
          <p:cNvPicPr>
            <a:picLocks noChangeAspect="1"/>
          </p:cNvPicPr>
          <p:nvPr/>
        </p:nvPicPr>
        <p:blipFill>
          <a:blip r:embed="rId3"/>
          <a:srcRect l="356" t="529" r="356" b="529"/>
          <a:stretch>
            <a:fillRect/>
          </a:stretch>
        </p:blipFill>
        <p:spPr bwMode="auto">
          <a:xfrm>
            <a:off x="4133850" y="3740150"/>
            <a:ext cx="1692275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27.jpg"/>
          <p:cNvPicPr>
            <a:picLocks noChangeAspect="1"/>
          </p:cNvPicPr>
          <p:nvPr/>
        </p:nvPicPr>
        <p:blipFill>
          <a:blip r:embed="rId4"/>
          <a:srcRect l="816" t="546" r="8157" b="5469"/>
          <a:stretch>
            <a:fillRect/>
          </a:stretch>
        </p:blipFill>
        <p:spPr bwMode="auto">
          <a:xfrm>
            <a:off x="5827713" y="2601913"/>
            <a:ext cx="1266825" cy="26114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cxnSp>
        <p:nvCxnSpPr>
          <p:cNvPr id="58" name="Straight Connector 57"/>
          <p:cNvCxnSpPr/>
          <p:nvPr/>
        </p:nvCxnSpPr>
        <p:spPr>
          <a:xfrm rot="16200000" flipH="1">
            <a:off x="4496594" y="3948907"/>
            <a:ext cx="2651125" cy="15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l1.jpg"/>
          <p:cNvPicPr>
            <a:picLocks noChangeAspect="1"/>
          </p:cNvPicPr>
          <p:nvPr/>
        </p:nvPicPr>
        <p:blipFill>
          <a:blip r:embed="rId5"/>
          <a:srcRect l="470" t="700" r="470" b="700"/>
          <a:stretch>
            <a:fillRect/>
          </a:stretch>
        </p:blipFill>
        <p:spPr bwMode="auto">
          <a:xfrm>
            <a:off x="7097713" y="2601913"/>
            <a:ext cx="204470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4.jpg"/>
          <p:cNvPicPr>
            <a:picLocks noChangeAspect="1"/>
          </p:cNvPicPr>
          <p:nvPr/>
        </p:nvPicPr>
        <p:blipFill>
          <a:blip r:embed="rId6"/>
          <a:srcRect l="1982" t="1727" r="1982" b="1727"/>
          <a:stretch>
            <a:fillRect/>
          </a:stretch>
        </p:blipFill>
        <p:spPr bwMode="auto">
          <a:xfrm>
            <a:off x="5170488" y="2624138"/>
            <a:ext cx="652462" cy="11160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0" name="Picture 29" descr="cex3.jpg"/>
          <p:cNvPicPr>
            <a:picLocks noChangeAspect="1"/>
          </p:cNvPicPr>
          <p:nvPr/>
        </p:nvPicPr>
        <p:blipFill>
          <a:blip r:embed="rId7"/>
          <a:srcRect l="574" t="781" r="574" b="781"/>
          <a:stretch>
            <a:fillRect/>
          </a:stretch>
        </p:blipFill>
        <p:spPr bwMode="auto">
          <a:xfrm>
            <a:off x="2439988" y="4135438"/>
            <a:ext cx="10763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Picture1.png"/>
          <p:cNvPicPr>
            <a:picLocks noChangeAspect="1"/>
          </p:cNvPicPr>
          <p:nvPr/>
        </p:nvPicPr>
        <p:blipFill>
          <a:blip r:embed="rId8"/>
          <a:srcRect l="2774" t="5685" r="2684" b="5548"/>
          <a:stretch>
            <a:fillRect/>
          </a:stretch>
        </p:blipFill>
        <p:spPr bwMode="auto">
          <a:xfrm>
            <a:off x="2446338" y="2601913"/>
            <a:ext cx="1684337" cy="15335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2" name="Picture 31" descr="28.jpg"/>
          <p:cNvPicPr>
            <a:picLocks noChangeAspect="1"/>
          </p:cNvPicPr>
          <p:nvPr/>
        </p:nvPicPr>
        <p:blipFill>
          <a:blip r:embed="rId9"/>
          <a:srcRect l="546" t="398" r="5458" b="3986"/>
          <a:stretch>
            <a:fillRect/>
          </a:stretch>
        </p:blipFill>
        <p:spPr bwMode="auto">
          <a:xfrm>
            <a:off x="3516313" y="4135438"/>
            <a:ext cx="614362" cy="10779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3" name="Picture 32" descr="fasa2.jpg"/>
          <p:cNvPicPr>
            <a:picLocks noChangeAspect="1"/>
          </p:cNvPicPr>
          <p:nvPr/>
        </p:nvPicPr>
        <p:blipFill>
          <a:blip r:embed="rId10"/>
          <a:srcRect l="195" t="262" r="195" b="262"/>
          <a:stretch>
            <a:fillRect/>
          </a:stretch>
        </p:blipFill>
        <p:spPr bwMode="auto">
          <a:xfrm>
            <a:off x="4133850" y="2601913"/>
            <a:ext cx="103505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cex2.jpg"/>
          <p:cNvPicPr>
            <a:picLocks noChangeAspect="1"/>
          </p:cNvPicPr>
          <p:nvPr/>
        </p:nvPicPr>
        <p:blipFill>
          <a:blip r:embed="rId11"/>
          <a:srcRect l="479" t="717" r="479" b="717"/>
          <a:stretch>
            <a:fillRect/>
          </a:stretch>
        </p:blipFill>
        <p:spPr bwMode="auto">
          <a:xfrm>
            <a:off x="7094538" y="4322763"/>
            <a:ext cx="2049462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Picture3.png"/>
          <p:cNvPicPr>
            <a:picLocks noChangeAspect="1"/>
          </p:cNvPicPr>
          <p:nvPr/>
        </p:nvPicPr>
        <p:blipFill>
          <a:blip r:embed="rId12"/>
          <a:srcRect l="4721" t="2989" r="4094" b="3822"/>
          <a:stretch>
            <a:fillRect/>
          </a:stretch>
        </p:blipFill>
        <p:spPr bwMode="auto">
          <a:xfrm>
            <a:off x="2454275" y="-4763"/>
            <a:ext cx="1685925" cy="261620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6" name="Picture 35" descr="20.jpg"/>
          <p:cNvPicPr>
            <a:picLocks noChangeAspect="1"/>
          </p:cNvPicPr>
          <p:nvPr/>
        </p:nvPicPr>
        <p:blipFill>
          <a:blip r:embed="rId13"/>
          <a:srcRect l="816" t="775" r="816" b="775"/>
          <a:stretch>
            <a:fillRect/>
          </a:stretch>
        </p:blipFill>
        <p:spPr bwMode="auto">
          <a:xfrm>
            <a:off x="6084888" y="858838"/>
            <a:ext cx="1009650" cy="17430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7" name="Picture 36" descr="15.jpg"/>
          <p:cNvPicPr>
            <a:picLocks noChangeAspect="1"/>
          </p:cNvPicPr>
          <p:nvPr/>
        </p:nvPicPr>
        <p:blipFill>
          <a:blip r:embed="rId14"/>
          <a:srcRect l="1631" t="1094" r="1631" b="1094"/>
          <a:stretch>
            <a:fillRect/>
          </a:stretch>
        </p:blipFill>
        <p:spPr bwMode="auto">
          <a:xfrm>
            <a:off x="5097463" y="-4763"/>
            <a:ext cx="4826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 descr="60.jpg"/>
          <p:cNvPicPr>
            <a:picLocks noChangeAspect="1"/>
          </p:cNvPicPr>
          <p:nvPr/>
        </p:nvPicPr>
        <p:blipFill>
          <a:blip r:embed="rId15"/>
          <a:srcRect l="620" t="826" r="620" b="826"/>
          <a:stretch>
            <a:fillRect/>
          </a:stretch>
        </p:blipFill>
        <p:spPr bwMode="auto">
          <a:xfrm>
            <a:off x="8374063" y="-4763"/>
            <a:ext cx="773112" cy="87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 descr="21.jpg"/>
          <p:cNvPicPr>
            <a:picLocks noChangeAspect="1"/>
          </p:cNvPicPr>
          <p:nvPr/>
        </p:nvPicPr>
        <p:blipFill>
          <a:blip r:embed="rId16"/>
          <a:srcRect l="816" t="546" r="816" b="546"/>
          <a:stretch>
            <a:fillRect/>
          </a:stretch>
        </p:blipFill>
        <p:spPr bwMode="auto">
          <a:xfrm>
            <a:off x="5575300" y="-4763"/>
            <a:ext cx="4953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32.jpg"/>
          <p:cNvPicPr>
            <a:picLocks noChangeAspect="1"/>
          </p:cNvPicPr>
          <p:nvPr/>
        </p:nvPicPr>
        <p:blipFill>
          <a:blip r:embed="rId17"/>
          <a:srcRect l="224" t="366" r="224" b="366"/>
          <a:stretch>
            <a:fillRect/>
          </a:stretch>
        </p:blipFill>
        <p:spPr bwMode="auto">
          <a:xfrm>
            <a:off x="7094538" y="-4763"/>
            <a:ext cx="1277937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63.jpg"/>
          <p:cNvPicPr>
            <a:picLocks noChangeAspect="1"/>
          </p:cNvPicPr>
          <p:nvPr/>
        </p:nvPicPr>
        <p:blipFill>
          <a:blip r:embed="rId18"/>
          <a:srcRect l="633" t="845" r="633" b="845"/>
          <a:stretch>
            <a:fillRect/>
          </a:stretch>
        </p:blipFill>
        <p:spPr bwMode="auto">
          <a:xfrm>
            <a:off x="7094538" y="871538"/>
            <a:ext cx="2052637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 descr="64.jpg"/>
          <p:cNvPicPr>
            <a:picLocks noChangeAspect="1"/>
          </p:cNvPicPr>
          <p:nvPr/>
        </p:nvPicPr>
        <p:blipFill>
          <a:blip r:embed="rId19"/>
          <a:srcRect l="317" t="423" r="317" b="423"/>
          <a:stretch>
            <a:fillRect/>
          </a:stretch>
        </p:blipFill>
        <p:spPr bwMode="auto">
          <a:xfrm>
            <a:off x="4140200" y="865188"/>
            <a:ext cx="193040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26.jpg"/>
          <p:cNvPicPr>
            <a:picLocks noChangeAspect="1"/>
          </p:cNvPicPr>
          <p:nvPr/>
        </p:nvPicPr>
        <p:blipFill>
          <a:blip r:embed="rId20"/>
          <a:srcRect l="1631" t="2502" r="1631" b="2502"/>
          <a:stretch>
            <a:fillRect/>
          </a:stretch>
        </p:blipFill>
        <p:spPr bwMode="auto">
          <a:xfrm>
            <a:off x="6084888" y="-4763"/>
            <a:ext cx="1009650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22.jpg"/>
          <p:cNvPicPr>
            <a:picLocks noChangeAspect="1"/>
          </p:cNvPicPr>
          <p:nvPr/>
        </p:nvPicPr>
        <p:blipFill>
          <a:blip r:embed="rId21"/>
          <a:srcRect l="1631" t="2660" r="1631" b="2660"/>
          <a:stretch>
            <a:fillRect/>
          </a:stretch>
        </p:blipFill>
        <p:spPr bwMode="auto">
          <a:xfrm>
            <a:off x="4140200" y="-4763"/>
            <a:ext cx="957263" cy="85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0" name="Straight Connector 49"/>
          <p:cNvCxnSpPr/>
          <p:nvPr/>
        </p:nvCxnSpPr>
        <p:spPr>
          <a:xfrm>
            <a:off x="0" y="5208588"/>
            <a:ext cx="9323388" cy="63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-1117600" y="3292475"/>
            <a:ext cx="7131051" cy="3175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140200" y="3740150"/>
            <a:ext cx="16827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4612482" y="3182144"/>
            <a:ext cx="11160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100888" y="4305300"/>
            <a:ext cx="2043112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1526381" y="2599531"/>
            <a:ext cx="5218113" cy="95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4490244" y="2602706"/>
            <a:ext cx="5218113" cy="31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7941468" y="426244"/>
            <a:ext cx="863601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5640387" y="425450"/>
            <a:ext cx="863601" cy="31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5143500" y="436563"/>
            <a:ext cx="862013" cy="15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447925" y="2614613"/>
            <a:ext cx="6769100" cy="15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4667250" y="412750"/>
            <a:ext cx="862013" cy="15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149725" y="855663"/>
            <a:ext cx="5067300" cy="158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>
            <a:off x="2958307" y="4693444"/>
            <a:ext cx="11160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2454275" y="4135438"/>
            <a:ext cx="1679575" cy="31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.jpg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038225" y="1544638"/>
            <a:ext cx="499745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OA.jpg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039813" y="1530350"/>
            <a:ext cx="4997450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AOA.jpg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1039813" y="1530350"/>
            <a:ext cx="5675312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>
            <a:off x="4111625" y="4878388"/>
            <a:ext cx="16827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11413" y="5275263"/>
            <a:ext cx="16827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6200000" flipH="1">
            <a:off x="5203031" y="1735932"/>
            <a:ext cx="173037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4668044" y="429419"/>
            <a:ext cx="85883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-65088" y="0"/>
            <a:ext cx="9212263" cy="142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05" name="54 Rectángulo"/>
          <p:cNvSpPr>
            <a:spLocks noChangeArrowheads="1"/>
          </p:cNvSpPr>
          <p:nvPr/>
        </p:nvSpPr>
        <p:spPr bwMode="auto">
          <a:xfrm>
            <a:off x="323850" y="5589588"/>
            <a:ext cx="8569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sz="2400" b="1"/>
              <a:t>ASOCIACION DE OFICINAS DE ARQUITECTOS DE CHILE</a:t>
            </a:r>
            <a:endParaRPr lang="es-CL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7576E-6 L -0.11511 1.47576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56 0.39543 " pathEditMode="relative" ptsTypes="AA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56 0.39543 " pathEditMode="relative" ptsTypes="AA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1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4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7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3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6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3813" y="6254750"/>
            <a:ext cx="1374775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4" descr="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7050" y="5884863"/>
            <a:ext cx="2214563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5604" name="Text Box 9"/>
          <p:cNvSpPr txBox="1">
            <a:spLocks noChangeArrowheads="1"/>
          </p:cNvSpPr>
          <p:nvPr/>
        </p:nvSpPr>
        <p:spPr bwMode="auto">
          <a:xfrm>
            <a:off x="0" y="1214438"/>
            <a:ext cx="7000875" cy="615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CONTEXTO GEOGRÁFICO</a:t>
            </a: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endParaRPr lang="es-ES" sz="2200" b="1">
              <a:latin typeface="Calibri" pitchFamily="34" charset="0"/>
            </a:endParaRPr>
          </a:p>
        </p:txBody>
      </p:sp>
      <p:pic>
        <p:nvPicPr>
          <p:cNvPr id="25605" name="Picture 4" descr="ENRIQUE BROWNE &amp; ASOCIADOS ARQUITECTOS 1_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63"/>
            <a:ext cx="9144000" cy="582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7" descr="logo ao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6626" name="Text Box 9"/>
          <p:cNvSpPr txBox="1">
            <a:spLocks noChangeArrowheads="1"/>
          </p:cNvSpPr>
          <p:nvPr/>
        </p:nvSpPr>
        <p:spPr bwMode="auto">
          <a:xfrm>
            <a:off x="0" y="1071563"/>
            <a:ext cx="7000875" cy="615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CONTEXTO GEOGRÁFICO</a:t>
            </a: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endParaRPr lang="es-ES" sz="2200" b="1">
              <a:latin typeface="Calibri" pitchFamily="34" charset="0"/>
            </a:endParaRPr>
          </a:p>
        </p:txBody>
      </p:sp>
      <p:pic>
        <p:nvPicPr>
          <p:cNvPr id="26627" name="Picture 2" descr="http://www.hotelesenchile.cl/image/users/114450/ftp/my_files/Hoteles%20Isla%20de%20Pascua%20-%20Explora%20Hot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63"/>
            <a:ext cx="6594475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http://www.disenointerior.es/pub/imagenes/imagenes_pr_hotel01_689634c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0" y="1643063"/>
            <a:ext cx="2286000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 descr="http://www.visitchile.com/fotos/hotel/hi/4064-hotel-explora-rapa-nu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50" y="3000375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8" descr="http://www.traful.com/userfiles/image/Imagenes/explora/isla%20de%20pascua%2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50" y="4500563"/>
            <a:ext cx="230981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 descr="logo ao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7650" name="Text Box 9"/>
          <p:cNvSpPr txBox="1">
            <a:spLocks noChangeArrowheads="1"/>
          </p:cNvSpPr>
          <p:nvPr/>
        </p:nvSpPr>
        <p:spPr bwMode="auto">
          <a:xfrm>
            <a:off x="0" y="1000125"/>
            <a:ext cx="7000875" cy="615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CONTEXTO GEOGRÁFICO</a:t>
            </a: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endParaRPr lang="es-ES" sz="2200" b="1">
              <a:latin typeface="Calibri" pitchFamily="34" charset="0"/>
            </a:endParaRPr>
          </a:p>
        </p:txBody>
      </p:sp>
      <p:pic>
        <p:nvPicPr>
          <p:cNvPr id="27651" name="Picture 12" descr="BROWNE &amp; DE FRUTOS 1_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313"/>
            <a:ext cx="9144000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7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8674" name="Text Box 9"/>
          <p:cNvSpPr txBox="1">
            <a:spLocks noChangeArrowheads="1"/>
          </p:cNvSpPr>
          <p:nvPr/>
        </p:nvSpPr>
        <p:spPr bwMode="auto">
          <a:xfrm>
            <a:off x="0" y="1285875"/>
            <a:ext cx="7000875" cy="615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CONTEXTO GEOGRÁFICO</a:t>
            </a: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endParaRPr lang="es-ES" sz="2200" b="1">
              <a:latin typeface="Calibri" pitchFamily="34" charset="0"/>
            </a:endParaRPr>
          </a:p>
        </p:txBody>
      </p:sp>
      <p:pic>
        <p:nvPicPr>
          <p:cNvPr id="28675" name="Picture 2" descr="http://www.plataformaurbana.cl/wp-content/uploads/2009/01/1305604367_vera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5938"/>
            <a:ext cx="9193213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7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9698" name="Text Box 9"/>
          <p:cNvSpPr txBox="1">
            <a:spLocks noChangeArrowheads="1"/>
          </p:cNvSpPr>
          <p:nvPr/>
        </p:nvSpPr>
        <p:spPr bwMode="auto">
          <a:xfrm>
            <a:off x="428625" y="1285875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SEGURIDAD ANTISISMICA</a:t>
            </a:r>
          </a:p>
        </p:txBody>
      </p:sp>
      <p:grpSp>
        <p:nvGrpSpPr>
          <p:cNvPr id="29699" name="Group 8"/>
          <p:cNvGrpSpPr>
            <a:grpSpLocks/>
          </p:cNvGrpSpPr>
          <p:nvPr/>
        </p:nvGrpSpPr>
        <p:grpSpPr bwMode="auto">
          <a:xfrm>
            <a:off x="4643438" y="1714500"/>
            <a:ext cx="3929062" cy="4857750"/>
            <a:chOff x="5616575" y="950913"/>
            <a:chExt cx="3527425" cy="4192587"/>
          </a:xfrm>
        </p:grpSpPr>
        <p:pic>
          <p:nvPicPr>
            <p:cNvPr id="29704" name="Picture 4" descr="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16575" y="950913"/>
              <a:ext cx="3527425" cy="4192587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9705" name="Text Box 5"/>
            <p:cNvSpPr txBox="1">
              <a:spLocks noChangeArrowheads="1"/>
            </p:cNvSpPr>
            <p:nvPr/>
          </p:nvSpPr>
          <p:spPr bwMode="auto">
            <a:xfrm>
              <a:off x="8338425" y="4726017"/>
              <a:ext cx="69762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000" b="1">
                  <a:ea typeface="宋体"/>
                  <a:cs typeface="宋体"/>
                </a:rPr>
                <a:t>办公建筑</a:t>
              </a:r>
              <a:endParaRPr lang="es-ES_tradnl" altLang="zh-CN" b="1">
                <a:latin typeface="Swis721 LtEx BT" pitchFamily="34" charset="0"/>
                <a:ea typeface="宋体"/>
                <a:cs typeface="宋体"/>
              </a:endParaRPr>
            </a:p>
          </p:txBody>
        </p:sp>
      </p:grpSp>
      <p:grpSp>
        <p:nvGrpSpPr>
          <p:cNvPr id="29700" name="Group 20"/>
          <p:cNvGrpSpPr>
            <a:grpSpLocks/>
          </p:cNvGrpSpPr>
          <p:nvPr/>
        </p:nvGrpSpPr>
        <p:grpSpPr bwMode="auto">
          <a:xfrm>
            <a:off x="357188" y="1714500"/>
            <a:ext cx="4143375" cy="4857750"/>
            <a:chOff x="0" y="950913"/>
            <a:chExt cx="4572000" cy="4192587"/>
          </a:xfrm>
        </p:grpSpPr>
        <p:pic>
          <p:nvPicPr>
            <p:cNvPr id="29702" name="Picture 7" descr="87 copia"/>
            <p:cNvPicPr>
              <a:picLocks noChangeAspect="1" noChangeArrowheads="1"/>
            </p:cNvPicPr>
            <p:nvPr/>
          </p:nvPicPr>
          <p:blipFill>
            <a:blip r:embed="rId3"/>
            <a:srcRect l="49159"/>
            <a:stretch>
              <a:fillRect/>
            </a:stretch>
          </p:blipFill>
          <p:spPr bwMode="auto">
            <a:xfrm>
              <a:off x="0" y="950913"/>
              <a:ext cx="4572000" cy="4192587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9703" name="Text Box 5"/>
            <p:cNvSpPr txBox="1">
              <a:spLocks noChangeArrowheads="1"/>
            </p:cNvSpPr>
            <p:nvPr/>
          </p:nvSpPr>
          <p:spPr bwMode="auto">
            <a:xfrm>
              <a:off x="107950" y="4727604"/>
              <a:ext cx="44114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1000" b="1">
                  <a:ea typeface="宋体"/>
                  <a:cs typeface="宋体"/>
                </a:rPr>
                <a:t>酒店</a:t>
              </a:r>
              <a:endParaRPr lang="es-ES_tradnl" altLang="zh-CN" b="1">
                <a:latin typeface="Swis721 LtEx BT" pitchFamily="34" charset="0"/>
                <a:ea typeface="宋体"/>
                <a:cs typeface="宋体"/>
              </a:endParaRPr>
            </a:p>
          </p:txBody>
        </p:sp>
      </p:grpSp>
      <p:pic>
        <p:nvPicPr>
          <p:cNvPr id="29701" name="Picture 7" descr="logo ao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0722" name="Text Box 9"/>
          <p:cNvSpPr txBox="1">
            <a:spLocks noChangeArrowheads="1"/>
          </p:cNvSpPr>
          <p:nvPr/>
        </p:nvSpPr>
        <p:spPr bwMode="auto">
          <a:xfrm>
            <a:off x="0" y="1214438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SEGURIDAD ANTISISMICA</a:t>
            </a:r>
          </a:p>
        </p:txBody>
      </p:sp>
      <p:pic>
        <p:nvPicPr>
          <p:cNvPr id="30723" name="Imagen 4" descr="I2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63"/>
            <a:ext cx="3041650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9" descr="© Tomás Weiss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1643063"/>
            <a:ext cx="2846388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11" descr="http://upload.wikimedia.org/wikipedia/commons/2/2e/MuniLasCond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88" y="1643063"/>
            <a:ext cx="2928937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9"/>
          <p:cNvSpPr txBox="1">
            <a:spLocks noChangeArrowheads="1"/>
          </p:cNvSpPr>
          <p:nvPr/>
        </p:nvSpPr>
        <p:spPr bwMode="auto">
          <a:xfrm>
            <a:off x="0" y="5929313"/>
            <a:ext cx="9144000" cy="349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</a:pPr>
            <a:r>
              <a:rPr lang="es-ES" sz="2200" b="1">
                <a:latin typeface="Calibri" pitchFamily="34" charset="0"/>
              </a:rPr>
              <a:t> LA ESTRUCTURA SOPORTANTE COMO EXPRESION FORMAL DEL EDIFICIO</a:t>
            </a:r>
          </a:p>
        </p:txBody>
      </p:sp>
      <p:pic>
        <p:nvPicPr>
          <p:cNvPr id="30727" name="Picture 7" descr="logo ao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1746" name="Text Box 9"/>
          <p:cNvSpPr txBox="1">
            <a:spLocks noChangeArrowheads="1"/>
          </p:cNvSpPr>
          <p:nvPr/>
        </p:nvSpPr>
        <p:spPr bwMode="auto">
          <a:xfrm>
            <a:off x="428625" y="1285875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SEGURIDAD ANTISISMICA</a:t>
            </a:r>
          </a:p>
        </p:txBody>
      </p:sp>
      <p:pic>
        <p:nvPicPr>
          <p:cNvPr id="31747" name="Picture 4" descr="2003 edificio corporativo corpgroup (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4357688"/>
            <a:ext cx="2093913" cy="20716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1748" name="Picture 12" descr="imagen14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88" y="1714500"/>
            <a:ext cx="2019300" cy="26146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1749" name="Picture 8" descr="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13" y="1714500"/>
            <a:ext cx="3214687" cy="47863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1750" name="Picture 24" descr="5 8 BIT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00438"/>
            <a:ext cx="2008188" cy="292893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1751" name="Picture 5" descr="2003 organizacion internacional del trabajo (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714500"/>
            <a:ext cx="2057400" cy="17891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1752" name="Picture 9" descr="vista guardia vieja - version 2"/>
          <p:cNvPicPr>
            <a:picLocks noChangeAspect="1" noChangeArrowheads="1"/>
          </p:cNvPicPr>
          <p:nvPr/>
        </p:nvPicPr>
        <p:blipFill>
          <a:blip r:embed="rId7">
            <a:lum bright="-2000" contrast="14000"/>
          </a:blip>
          <a:srcRect/>
          <a:stretch>
            <a:fillRect/>
          </a:stretch>
        </p:blipFill>
        <p:spPr bwMode="auto">
          <a:xfrm>
            <a:off x="4143375" y="4357688"/>
            <a:ext cx="1714500" cy="20716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1753" name="Picture 17" descr="http://www.edicionesespeciales.elmercurio.com/Fotos/2007/04/19/0419X1070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43375" y="1714500"/>
            <a:ext cx="17145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7" descr="logo ao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2770" name="Text Box 9"/>
          <p:cNvSpPr txBox="1">
            <a:spLocks noChangeArrowheads="1"/>
          </p:cNvSpPr>
          <p:nvPr/>
        </p:nvSpPr>
        <p:spPr bwMode="auto">
          <a:xfrm>
            <a:off x="428625" y="1285875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SEGURIDAD ANTISISMICA</a:t>
            </a:r>
          </a:p>
        </p:txBody>
      </p:sp>
      <p:pic>
        <p:nvPicPr>
          <p:cNvPr id="32771" name="Picture 21" descr="I242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500"/>
            <a:ext cx="3048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4" descr="I141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13" y="1714500"/>
            <a:ext cx="263683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13 Imagen" descr="IMG_473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1714500"/>
            <a:ext cx="3100388" cy="4191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2774" name="Picture 15" descr="CHILE BRAND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74148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2" descr="003 H blanco"/>
          <p:cNvPicPr>
            <a:picLocks noChangeAspect="1" noChangeArrowheads="1"/>
          </p:cNvPicPr>
          <p:nvPr/>
        </p:nvPicPr>
        <p:blipFill>
          <a:blip r:embed="rId6"/>
          <a:srcRect l="4427" t="16441" r="56018" b="18288"/>
          <a:stretch>
            <a:fillRect/>
          </a:stretch>
        </p:blipFill>
        <p:spPr bwMode="auto">
          <a:xfrm>
            <a:off x="5572125" y="0"/>
            <a:ext cx="125412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Text Box 13"/>
          <p:cNvSpPr txBox="1">
            <a:spLocks noChangeArrowheads="1"/>
          </p:cNvSpPr>
          <p:nvPr/>
        </p:nvSpPr>
        <p:spPr bwMode="auto">
          <a:xfrm>
            <a:off x="6143625" y="214313"/>
            <a:ext cx="3444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CL" sz="3200">
                <a:latin typeface="MS UI Gothic"/>
              </a:rPr>
              <a:t>智利建筑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3794" name="Text Box 9"/>
          <p:cNvSpPr txBox="1">
            <a:spLocks noChangeArrowheads="1"/>
          </p:cNvSpPr>
          <p:nvPr/>
        </p:nvSpPr>
        <p:spPr bwMode="auto">
          <a:xfrm>
            <a:off x="428625" y="1285875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SEGURIDAD ANTISISMICA</a:t>
            </a:r>
          </a:p>
        </p:txBody>
      </p:sp>
      <p:pic>
        <p:nvPicPr>
          <p:cNvPr id="33795" name="Picture 5" descr="Apoquindo_300dp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571625"/>
            <a:ext cx="3786188" cy="50609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3796" name="Picture 2" descr="http://fadeu.puc.cl/wp-content/uploads/2008/01/778580515_edifcruzdelsur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71625"/>
            <a:ext cx="3857625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C:\Users\MAO\Desktop\cruz-del-sur-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000500"/>
            <a:ext cx="3843338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15" descr="CHILE BRAND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74148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2" descr="003 H blanco"/>
          <p:cNvPicPr>
            <a:picLocks noChangeAspect="1" noChangeArrowheads="1"/>
          </p:cNvPicPr>
          <p:nvPr/>
        </p:nvPicPr>
        <p:blipFill>
          <a:blip r:embed="rId6"/>
          <a:srcRect l="4427" t="16441" r="56018" b="18288"/>
          <a:stretch>
            <a:fillRect/>
          </a:stretch>
        </p:blipFill>
        <p:spPr bwMode="auto">
          <a:xfrm>
            <a:off x="5572125" y="0"/>
            <a:ext cx="125412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 Box 13"/>
          <p:cNvSpPr txBox="1">
            <a:spLocks noChangeArrowheads="1"/>
          </p:cNvSpPr>
          <p:nvPr/>
        </p:nvSpPr>
        <p:spPr bwMode="auto">
          <a:xfrm>
            <a:off x="6143625" y="214313"/>
            <a:ext cx="3444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CL" sz="3200">
                <a:latin typeface="MS UI Gothic"/>
              </a:rPr>
              <a:t>智利建筑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4818" name="Text Box 9"/>
          <p:cNvSpPr txBox="1">
            <a:spLocks noChangeArrowheads="1"/>
          </p:cNvSpPr>
          <p:nvPr/>
        </p:nvSpPr>
        <p:spPr bwMode="auto">
          <a:xfrm>
            <a:off x="428625" y="1285875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SEGURIDAD ANTISISMICA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571625"/>
            <a:ext cx="3143250" cy="471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1571625"/>
            <a:ext cx="4437062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3786188" y="6357938"/>
            <a:ext cx="4714875" cy="352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</a:pPr>
            <a:r>
              <a:rPr lang="es-ES" sz="2000" b="1">
                <a:latin typeface="Calibri" pitchFamily="34" charset="0"/>
              </a:rPr>
              <a:t>AMOTIGUADOR DE MASA SINTONIZADA</a:t>
            </a:r>
          </a:p>
        </p:txBody>
      </p:sp>
      <p:pic>
        <p:nvPicPr>
          <p:cNvPr id="34822" name="Picture 15" descr="CHILE BRAND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74148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2" descr="003 H blanco"/>
          <p:cNvPicPr>
            <a:picLocks noChangeAspect="1" noChangeArrowheads="1"/>
          </p:cNvPicPr>
          <p:nvPr/>
        </p:nvPicPr>
        <p:blipFill>
          <a:blip r:embed="rId5"/>
          <a:srcRect l="4427" t="16441" r="56018" b="18288"/>
          <a:stretch>
            <a:fillRect/>
          </a:stretch>
        </p:blipFill>
        <p:spPr bwMode="auto">
          <a:xfrm>
            <a:off x="5572125" y="0"/>
            <a:ext cx="125412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Text Box 13"/>
          <p:cNvSpPr txBox="1">
            <a:spLocks noChangeArrowheads="1"/>
          </p:cNvSpPr>
          <p:nvPr/>
        </p:nvSpPr>
        <p:spPr bwMode="auto">
          <a:xfrm>
            <a:off x="6143625" y="214313"/>
            <a:ext cx="3444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CL" sz="3200">
                <a:latin typeface="MS UI Gothic"/>
              </a:rPr>
              <a:t>智利建筑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2 Marcador de contenido"/>
          <p:cNvSpPr>
            <a:spLocks noGrp="1"/>
          </p:cNvSpPr>
          <p:nvPr>
            <p:ph idx="4294967295"/>
          </p:nvPr>
        </p:nvSpPr>
        <p:spPr>
          <a:xfrm>
            <a:off x="428625" y="1214438"/>
            <a:ext cx="8229600" cy="5643562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endParaRPr lang="es-CL" sz="1800" b="1" kern="1200" dirty="0"/>
          </a:p>
          <a:p>
            <a:pPr marL="0" indent="0" algn="ctr" eaLnBrk="1" hangingPunct="1">
              <a:buFont typeface="Arial" charset="0"/>
              <a:buNone/>
              <a:defRPr/>
            </a:pPr>
            <a:endParaRPr lang="es-CL" sz="1800" b="1" kern="1200" dirty="0"/>
          </a:p>
          <a:p>
            <a:pPr marL="0" indent="0" algn="ctr" eaLnBrk="1" hangingPunct="1">
              <a:buFont typeface="Arial" charset="0"/>
              <a:buNone/>
              <a:defRPr/>
            </a:pPr>
            <a:r>
              <a:rPr lang="es-CL" sz="2800" b="1" kern="1200" dirty="0"/>
              <a:t>ASOCIACION DE OFICINAS DE ARQUITECTOS DE CHILE</a:t>
            </a:r>
          </a:p>
          <a:p>
            <a:pPr marL="0" indent="0" algn="ctr" eaLnBrk="1" hangingPunct="1">
              <a:buFont typeface="Arial" charset="0"/>
              <a:buNone/>
              <a:defRPr/>
            </a:pPr>
            <a:r>
              <a:rPr lang="es-CL" sz="1800" b="1" kern="1200" dirty="0"/>
              <a:t>175 OFICINAS</a:t>
            </a:r>
          </a:p>
          <a:p>
            <a:pPr marL="0" indent="0" algn="ctr" eaLnBrk="1" hangingPunct="1">
              <a:buFont typeface="Arial" charset="0"/>
              <a:buNone/>
              <a:defRPr/>
            </a:pPr>
            <a:r>
              <a:rPr lang="es-CL" sz="1800" b="1" kern="1200" dirty="0"/>
              <a:t> 1000 ARQUITECTOS</a:t>
            </a:r>
          </a:p>
          <a:p>
            <a:pPr marL="0" indent="0" algn="ctr" eaLnBrk="1" hangingPunct="1">
              <a:buFont typeface="Arial" charset="0"/>
              <a:buNone/>
              <a:defRPr/>
            </a:pPr>
            <a:r>
              <a:rPr lang="es-CL" sz="1800" b="1" kern="1200" dirty="0"/>
              <a:t> 35.000.000 M2  proyectados últimos 5 años</a:t>
            </a:r>
          </a:p>
          <a:p>
            <a:pPr marL="0" indent="0" algn="ctr" eaLnBrk="1" hangingPunct="1">
              <a:buFont typeface="Arial" charset="0"/>
              <a:buNone/>
              <a:defRPr/>
            </a:pPr>
            <a:r>
              <a:rPr lang="es-CL" sz="1800" b="1" kern="1200" dirty="0"/>
              <a:t> 75%  de la producción de arquitectura nacional</a:t>
            </a:r>
          </a:p>
          <a:p>
            <a:pPr algn="ctr" eaLnBrk="1" hangingPunct="1">
              <a:defRPr/>
            </a:pPr>
            <a:endParaRPr lang="es-CL" sz="2000" kern="1200" dirty="0"/>
          </a:p>
        </p:txBody>
      </p:sp>
      <p:pic>
        <p:nvPicPr>
          <p:cNvPr id="17410" name="Picture 7" descr="logo ao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4" descr="Picture3.png"/>
          <p:cNvPicPr>
            <a:picLocks noChangeAspect="1"/>
          </p:cNvPicPr>
          <p:nvPr/>
        </p:nvPicPr>
        <p:blipFill>
          <a:blip r:embed="rId3"/>
          <a:srcRect l="4721" t="2989" r="4094" b="3822"/>
          <a:stretch>
            <a:fillRect/>
          </a:stretch>
        </p:blipFill>
        <p:spPr bwMode="auto">
          <a:xfrm>
            <a:off x="0" y="4286250"/>
            <a:ext cx="2209800" cy="25717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412" name="Picture 25" descr="27.jpg"/>
          <p:cNvPicPr>
            <a:picLocks noChangeAspect="1"/>
          </p:cNvPicPr>
          <p:nvPr/>
        </p:nvPicPr>
        <p:blipFill>
          <a:blip r:embed="rId4"/>
          <a:srcRect l="816" t="546" r="8157" b="5469"/>
          <a:stretch>
            <a:fillRect/>
          </a:stretch>
        </p:blipFill>
        <p:spPr bwMode="auto">
          <a:xfrm>
            <a:off x="7480300" y="4286250"/>
            <a:ext cx="1663700" cy="25717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413" name="Picture 18" descr="I153.jp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63" y="4286250"/>
            <a:ext cx="17145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40" descr="63.jpg"/>
          <p:cNvPicPr>
            <a:picLocks noChangeAspect="1"/>
          </p:cNvPicPr>
          <p:nvPr/>
        </p:nvPicPr>
        <p:blipFill>
          <a:blip r:embed="rId6"/>
          <a:srcRect l="633" t="845" r="633" b="845"/>
          <a:stretch>
            <a:fillRect/>
          </a:stretch>
        </p:blipFill>
        <p:spPr bwMode="auto">
          <a:xfrm>
            <a:off x="3929063" y="4286250"/>
            <a:ext cx="357663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5842" name="Text Box 9"/>
          <p:cNvSpPr txBox="1">
            <a:spLocks noChangeArrowheads="1"/>
          </p:cNvSpPr>
          <p:nvPr/>
        </p:nvSpPr>
        <p:spPr bwMode="auto">
          <a:xfrm>
            <a:off x="428625" y="1285875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SEGURIDAD ANTISISMICA</a:t>
            </a:r>
          </a:p>
        </p:txBody>
      </p:sp>
      <p:pic>
        <p:nvPicPr>
          <p:cNvPr id="35843" name="Picture 6" descr="[fot3_aiselas.gif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5" y="1643063"/>
            <a:ext cx="197643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8" descr="http://www.sirve.cl/informacion_tecnica/aislacion_sismica/imagenes_IT_aislacion/ejem_clinu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643063"/>
            <a:ext cx="35433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0" descr="http://www.sirve.cl/informacion_tecnica/aislacion_sismica/imagenes_IT_aislacion/ejem_sanagusti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4071938"/>
            <a:ext cx="35433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2" descr="http://www.sirve.cl/informacion_tecnica/aislacion_sismica/imagenes_IT_aislacion/ais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25" y="1643063"/>
            <a:ext cx="25717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14" descr="http://www.sirve.cl/informacion_tecnica/aislacion_sismica/imagenes_IT_aislacion/otros_angoma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5" y="3714750"/>
            <a:ext cx="4572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Text Box 9"/>
          <p:cNvSpPr txBox="1">
            <a:spLocks noChangeArrowheads="1"/>
          </p:cNvSpPr>
          <p:nvPr/>
        </p:nvSpPr>
        <p:spPr bwMode="auto">
          <a:xfrm>
            <a:off x="4214813" y="6505575"/>
            <a:ext cx="4714875" cy="352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</a:pPr>
            <a:r>
              <a:rPr lang="es-ES" sz="2000" b="1">
                <a:latin typeface="Calibri" pitchFamily="34" charset="0"/>
              </a:rPr>
              <a:t>AISLADORES ELASTOMÉRICOS </a:t>
            </a:r>
          </a:p>
        </p:txBody>
      </p:sp>
      <p:pic>
        <p:nvPicPr>
          <p:cNvPr id="35849" name="Picture 7" descr="logo ao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6866" name="Text Box 9"/>
          <p:cNvSpPr txBox="1">
            <a:spLocks noChangeArrowheads="1"/>
          </p:cNvSpPr>
          <p:nvPr/>
        </p:nvSpPr>
        <p:spPr bwMode="auto">
          <a:xfrm>
            <a:off x="428625" y="1285875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SEGURIDAD ANTISISMICA</a:t>
            </a:r>
          </a:p>
        </p:txBody>
      </p:sp>
      <p:pic>
        <p:nvPicPr>
          <p:cNvPr id="3686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63" y="1571625"/>
            <a:ext cx="4643437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 Box 9"/>
          <p:cNvSpPr txBox="1">
            <a:spLocks noChangeArrowheads="1"/>
          </p:cNvSpPr>
          <p:nvPr/>
        </p:nvSpPr>
        <p:spPr bwMode="auto">
          <a:xfrm>
            <a:off x="3929063" y="6499225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</a:pPr>
            <a:r>
              <a:rPr lang="es-ES" sz="2200" b="1">
                <a:latin typeface="Calibri" pitchFamily="34" charset="0"/>
              </a:rPr>
              <a:t>DISIPADORES DE ENERGIA</a:t>
            </a:r>
          </a:p>
        </p:txBody>
      </p:sp>
      <p:pic>
        <p:nvPicPr>
          <p:cNvPr id="36869" name="Picture 12" descr="click to zo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1643063"/>
            <a:ext cx="3214688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7" descr="logo ao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7890" name="Text Box 9"/>
          <p:cNvSpPr txBox="1">
            <a:spLocks noChangeArrowheads="1"/>
          </p:cNvSpPr>
          <p:nvPr/>
        </p:nvSpPr>
        <p:spPr bwMode="auto">
          <a:xfrm>
            <a:off x="428625" y="1285875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SEGURIDAD ANTISISMICA</a:t>
            </a:r>
          </a:p>
        </p:txBody>
      </p:sp>
      <p:pic>
        <p:nvPicPr>
          <p:cNvPr id="37891" name="Picture 2" descr="http://www.revistatc.com/wp-content/uploads/2009/03/titanium-noche-extendida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63"/>
            <a:ext cx="61595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http://tabernadegaia.files.wordpress.com/2009/05/titanium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38" y="1643063"/>
            <a:ext cx="39020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logo ao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8914" name="Text Box 9"/>
          <p:cNvSpPr txBox="1">
            <a:spLocks noChangeArrowheads="1"/>
          </p:cNvSpPr>
          <p:nvPr/>
        </p:nvSpPr>
        <p:spPr bwMode="auto">
          <a:xfrm>
            <a:off x="0" y="1357313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SEGURIDAD ANTISISMICA</a:t>
            </a:r>
          </a:p>
        </p:txBody>
      </p:sp>
      <p:pic>
        <p:nvPicPr>
          <p:cNvPr id="38915" name="Picture 5" descr="C:\Users\MAO\Desktop\dibujoexp2h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286000"/>
            <a:ext cx="87344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9938" name="Text Box 9"/>
          <p:cNvSpPr txBox="1">
            <a:spLocks noChangeArrowheads="1"/>
          </p:cNvSpPr>
          <p:nvPr/>
        </p:nvSpPr>
        <p:spPr bwMode="auto">
          <a:xfrm>
            <a:off x="0" y="404813"/>
            <a:ext cx="7000875" cy="346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SEGURIDAD ANTISISMICA</a:t>
            </a:r>
          </a:p>
        </p:txBody>
      </p:sp>
      <p:pic>
        <p:nvPicPr>
          <p:cNvPr id="39939" name="Picture 3" descr="T:\TDaniel\COSTANERA CENTER\Maqueta\Maqueta\Costanera_24-04-08_07_resize 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2738" y="1125538"/>
            <a:ext cx="3549650" cy="530383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9940" name="Picture 7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4"/>
          <a:srcRect t="17172"/>
          <a:stretch>
            <a:fillRect/>
          </a:stretch>
        </p:blipFill>
        <p:spPr bwMode="auto">
          <a:xfrm>
            <a:off x="395288" y="1125538"/>
            <a:ext cx="4835525" cy="5327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40962" name="Text Box 9"/>
          <p:cNvSpPr txBox="1">
            <a:spLocks noChangeArrowheads="1"/>
          </p:cNvSpPr>
          <p:nvPr/>
        </p:nvSpPr>
        <p:spPr bwMode="auto">
          <a:xfrm>
            <a:off x="428625" y="1143000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SUSTENTABILIDAD</a:t>
            </a:r>
          </a:p>
        </p:txBody>
      </p:sp>
      <p:pic>
        <p:nvPicPr>
          <p:cNvPr id="40963" name="Picture 18" descr="I3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1484313"/>
            <a:ext cx="2987675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Imagen 10" descr="http://www.plataformaarquitectura.cl/wp-content/uploads/2009/01/01_enrique-browne-architect_consorcio-santiago-510x7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84313"/>
            <a:ext cx="363537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Imagen 9" descr="I1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1484313"/>
            <a:ext cx="2555875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15" descr="I231.jp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5375" y="4149725"/>
            <a:ext cx="550862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5" descr="CHILE BRAND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74148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12" descr="003 H blanco"/>
          <p:cNvPicPr>
            <a:picLocks noChangeAspect="1" noChangeArrowheads="1"/>
          </p:cNvPicPr>
          <p:nvPr/>
        </p:nvPicPr>
        <p:blipFill>
          <a:blip r:embed="rId7"/>
          <a:srcRect l="4427" t="16441" r="56018" b="18288"/>
          <a:stretch>
            <a:fillRect/>
          </a:stretch>
        </p:blipFill>
        <p:spPr bwMode="auto">
          <a:xfrm>
            <a:off x="5572125" y="0"/>
            <a:ext cx="125412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Text Box 13"/>
          <p:cNvSpPr txBox="1">
            <a:spLocks noChangeArrowheads="1"/>
          </p:cNvSpPr>
          <p:nvPr/>
        </p:nvSpPr>
        <p:spPr bwMode="auto">
          <a:xfrm>
            <a:off x="6143625" y="214313"/>
            <a:ext cx="3444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CL" sz="3200">
                <a:latin typeface="MS UI Gothic"/>
              </a:rPr>
              <a:t>智利建筑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8" descr="133_07_cristalerias.jpg">
            <a:hlinkClick r:id="rId2" tooltip="133_07_cristalerias.jpg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3500438"/>
            <a:ext cx="302418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41987" name="Text Box 9"/>
          <p:cNvSpPr txBox="1">
            <a:spLocks noChangeArrowheads="1"/>
          </p:cNvSpPr>
          <p:nvPr/>
        </p:nvSpPr>
        <p:spPr bwMode="auto">
          <a:xfrm>
            <a:off x="428625" y="1143000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SUSTENTABILIDAD</a:t>
            </a:r>
          </a:p>
        </p:txBody>
      </p:sp>
      <p:pic>
        <p:nvPicPr>
          <p:cNvPr id="41988" name="Picture 4" descr="133_01_cristaleria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43063"/>
            <a:ext cx="5572125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6" descr="http://www.revistaca.cl/wp-content/uploads/133/cristalerias/133_011_cristaleria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063" y="1628775"/>
            <a:ext cx="3024187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7" descr="logo ao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43010" name="Text Box 9"/>
          <p:cNvSpPr txBox="1">
            <a:spLocks noChangeArrowheads="1"/>
          </p:cNvSpPr>
          <p:nvPr/>
        </p:nvSpPr>
        <p:spPr bwMode="auto">
          <a:xfrm>
            <a:off x="428625" y="1143000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SUSTENTABILIDAD</a:t>
            </a:r>
          </a:p>
        </p:txBody>
      </p:sp>
      <p:pic>
        <p:nvPicPr>
          <p:cNvPr id="43011" name="Picture 14" descr="http://img511.imageshack.us/img511/9406/territorialuzpr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84313"/>
            <a:ext cx="6288088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2" descr="C:\Users\MAO\Desktop\ciudad emp 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1484313"/>
            <a:ext cx="284321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7" descr="C:\Users\MAO\Desktop\ciudad emp 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4868863"/>
            <a:ext cx="2843212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7" descr="logo ao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44034" name="Text Box 9"/>
          <p:cNvSpPr txBox="1">
            <a:spLocks noChangeArrowheads="1"/>
          </p:cNvSpPr>
          <p:nvPr/>
        </p:nvSpPr>
        <p:spPr bwMode="auto">
          <a:xfrm>
            <a:off x="428625" y="1143000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SUSTENTABILIDAD</a:t>
            </a:r>
          </a:p>
        </p:txBody>
      </p:sp>
      <p:pic>
        <p:nvPicPr>
          <p:cNvPr id="44035" name="Picture 2" descr="http://www.arqchile.cl/patricio_gross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500188"/>
            <a:ext cx="4500563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http://i42.tinypic.com/155gah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4071938"/>
            <a:ext cx="4500563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8" descr="http://www.mch.cl/noticias/imagenes/enap_edificio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5" y="1500188"/>
            <a:ext cx="3929063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10" descr="http://lh3.ggpht.com/_4wwkGQJIivg/SJicSIau7lI/AAAAAAAAFpo/dG3jpmNNQo8/STF_029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5" y="4071938"/>
            <a:ext cx="3929063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 descr="logo ao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http://www.revistatc.com/wp-content/uploads/2009/03/titanium-noche-extendida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1773238"/>
            <a:ext cx="6159500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45059" name="Text Box 9"/>
          <p:cNvSpPr txBox="1">
            <a:spLocks noChangeArrowheads="1"/>
          </p:cNvSpPr>
          <p:nvPr/>
        </p:nvSpPr>
        <p:spPr bwMode="auto">
          <a:xfrm>
            <a:off x="428625" y="1143000"/>
            <a:ext cx="7000875" cy="615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SUSTENTABILIDAD</a:t>
            </a: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Certificaciones  internacionacionales (leed y otras)</a:t>
            </a:r>
          </a:p>
        </p:txBody>
      </p:sp>
      <p:pic>
        <p:nvPicPr>
          <p:cNvPr id="45060" name="Picture 15" descr="CHILE BRAND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74148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2" descr="003 H blanco"/>
          <p:cNvPicPr>
            <a:picLocks noChangeAspect="1" noChangeArrowheads="1"/>
          </p:cNvPicPr>
          <p:nvPr/>
        </p:nvPicPr>
        <p:blipFill>
          <a:blip r:embed="rId4"/>
          <a:srcRect l="4427" t="16441" r="56018" b="18288"/>
          <a:stretch>
            <a:fillRect/>
          </a:stretch>
        </p:blipFill>
        <p:spPr bwMode="auto">
          <a:xfrm>
            <a:off x="5572125" y="0"/>
            <a:ext cx="125412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13"/>
          <p:cNvSpPr txBox="1">
            <a:spLocks noChangeArrowheads="1"/>
          </p:cNvSpPr>
          <p:nvPr/>
        </p:nvSpPr>
        <p:spPr bwMode="auto">
          <a:xfrm>
            <a:off x="6143625" y="214313"/>
            <a:ext cx="3444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CL" sz="3200">
                <a:latin typeface="MS UI Gothic"/>
              </a:rPr>
              <a:t>智利建筑</a:t>
            </a:r>
          </a:p>
        </p:txBody>
      </p:sp>
      <p:pic>
        <p:nvPicPr>
          <p:cNvPr id="45063" name="Picture 3" descr="T:\TDaniel\COSTANERA CENTER\Maqueta\Maqueta\Costanera_24-04-08_07_resize (6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01813"/>
            <a:ext cx="3240088" cy="50561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5064" name="Picture 4" descr="http://www.disenointerior.es/pub/imagenes/imagenes_pr_hotel01_689634c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6688" y="1773238"/>
            <a:ext cx="2627312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6" descr="http://www.visitchile.com/fotos/hotel/hi/4064-hotel-explora-rapa-nu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40500" y="3429000"/>
            <a:ext cx="26035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8" descr="http://www.traful.com/userfiles/image/Imagenes/explora/isla%20de%20pascua%20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16688" y="4941888"/>
            <a:ext cx="2627312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8"/>
          <p:cNvSpPr txBox="1">
            <a:spLocks noChangeArrowheads="1"/>
          </p:cNvSpPr>
          <p:nvPr/>
        </p:nvSpPr>
        <p:spPr bwMode="auto">
          <a:xfrm>
            <a:off x="323850" y="1125538"/>
            <a:ext cx="431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>
                <a:solidFill>
                  <a:srgbClr val="C00000"/>
                </a:solidFill>
                <a:latin typeface="Calibri" pitchFamily="34" charset="0"/>
              </a:rPr>
              <a:t>AREAS DE DESARROLLO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571500" y="1636713"/>
            <a:ext cx="3929063" cy="5221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HABITACIONAL</a:t>
            </a:r>
          </a:p>
          <a:p>
            <a:pPr algn="ctr">
              <a:lnSpc>
                <a:spcPts val="2000"/>
              </a:lnSpc>
            </a:pPr>
            <a:endParaRPr lang="es-ES" sz="2200" b="1">
              <a:latin typeface="Calibri" pitchFamily="34" charset="0"/>
            </a:endParaRPr>
          </a:p>
          <a:p>
            <a:pPr algn="ctr"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EDUCACIONAL</a:t>
            </a:r>
          </a:p>
          <a:p>
            <a:pPr algn="ctr">
              <a:lnSpc>
                <a:spcPts val="2000"/>
              </a:lnSpc>
            </a:pPr>
            <a:endParaRPr lang="es-ES" sz="2200" b="1">
              <a:latin typeface="Calibri" pitchFamily="34" charset="0"/>
            </a:endParaRPr>
          </a:p>
          <a:p>
            <a:pPr algn="ctr"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SALUD</a:t>
            </a:r>
          </a:p>
          <a:p>
            <a:pPr algn="ctr">
              <a:lnSpc>
                <a:spcPts val="2000"/>
              </a:lnSpc>
            </a:pPr>
            <a:endParaRPr lang="es-ES" sz="2200" b="1">
              <a:latin typeface="Calibri" pitchFamily="34" charset="0"/>
            </a:endParaRPr>
          </a:p>
          <a:p>
            <a:pPr algn="ctr"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PLANES MAESTROS</a:t>
            </a:r>
          </a:p>
          <a:p>
            <a:pPr algn="ctr">
              <a:lnSpc>
                <a:spcPts val="2000"/>
              </a:lnSpc>
            </a:pPr>
            <a:endParaRPr lang="es-ES" sz="2200" b="1">
              <a:latin typeface="Calibri" pitchFamily="34" charset="0"/>
            </a:endParaRPr>
          </a:p>
          <a:p>
            <a:pPr algn="ctr"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DESARROLLO URBANO</a:t>
            </a:r>
          </a:p>
          <a:p>
            <a:pPr algn="ctr">
              <a:lnSpc>
                <a:spcPts val="2000"/>
              </a:lnSpc>
            </a:pPr>
            <a:endParaRPr lang="es-ES" sz="2200" b="1">
              <a:latin typeface="Calibri" pitchFamily="34" charset="0"/>
            </a:endParaRPr>
          </a:p>
          <a:p>
            <a:pPr algn="ctr"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INFRAESTRUCTURA</a:t>
            </a:r>
          </a:p>
          <a:p>
            <a:pPr algn="ctr">
              <a:lnSpc>
                <a:spcPts val="2000"/>
              </a:lnSpc>
            </a:pPr>
            <a:endParaRPr lang="es-ES" sz="2200" b="1">
              <a:latin typeface="Calibri" pitchFamily="34" charset="0"/>
            </a:endParaRPr>
          </a:p>
          <a:p>
            <a:pPr algn="ctr"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OFICINAS</a:t>
            </a:r>
          </a:p>
          <a:p>
            <a:pPr algn="ctr">
              <a:lnSpc>
                <a:spcPts val="2000"/>
              </a:lnSpc>
            </a:pPr>
            <a:endParaRPr lang="es-ES" sz="2200" b="1">
              <a:latin typeface="Calibri" pitchFamily="34" charset="0"/>
            </a:endParaRPr>
          </a:p>
          <a:p>
            <a:pPr algn="ctr"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EQUIPAMIENTO DEPORTIVO</a:t>
            </a:r>
          </a:p>
          <a:p>
            <a:pPr algn="ctr">
              <a:lnSpc>
                <a:spcPts val="2000"/>
              </a:lnSpc>
            </a:pPr>
            <a:endParaRPr lang="es-ES" sz="2200" b="1">
              <a:latin typeface="Calibri" pitchFamily="34" charset="0"/>
            </a:endParaRPr>
          </a:p>
          <a:p>
            <a:pPr algn="ctr"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EQUIPAMIENTO TURISTICO</a:t>
            </a:r>
          </a:p>
          <a:p>
            <a:pPr algn="ctr">
              <a:lnSpc>
                <a:spcPts val="2000"/>
              </a:lnSpc>
            </a:pPr>
            <a:endParaRPr lang="es-ES" sz="2200" b="1">
              <a:latin typeface="Calibri" pitchFamily="34" charset="0"/>
            </a:endParaRPr>
          </a:p>
          <a:p>
            <a:pPr algn="ctr"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RECICLAJE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ü"/>
            </a:pPr>
            <a:endParaRPr lang="es-ES" sz="2200" b="1">
              <a:latin typeface="Calibri" pitchFamily="34" charset="0"/>
            </a:endParaRPr>
          </a:p>
        </p:txBody>
      </p:sp>
      <p:sp>
        <p:nvSpPr>
          <p:cNvPr id="18435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18436" name="Picture 5" descr="logo ao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7263" y="0"/>
            <a:ext cx="183673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143500" y="2714625"/>
            <a:ext cx="4000500" cy="2913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CONTEXTO </a:t>
            </a:r>
          </a:p>
          <a:p>
            <a:pPr>
              <a:lnSpc>
                <a:spcPts val="2000"/>
              </a:lnSpc>
            </a:pPr>
            <a:r>
              <a:rPr lang="es-ES" sz="2200" b="1">
                <a:latin typeface="Calibri" pitchFamily="34" charset="0"/>
              </a:rPr>
              <a:t>     GEOGRÁFICO</a:t>
            </a: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endParaRPr lang="es-ES" sz="2200" b="1">
              <a:latin typeface="Calibri" pitchFamily="34" charset="0"/>
            </a:endParaRP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ARQUITECTURA Y SUSTENTABILIDAD</a:t>
            </a:r>
          </a:p>
          <a:p>
            <a:pPr>
              <a:lnSpc>
                <a:spcPts val="2000"/>
              </a:lnSpc>
            </a:pPr>
            <a:endParaRPr lang="es-ES" sz="2200" b="1">
              <a:latin typeface="Calibri" pitchFamily="34" charset="0"/>
            </a:endParaRP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ARQUITECTURA  Y SEGURIDAD ANTISISMICA</a:t>
            </a: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endParaRPr lang="es-ES" sz="2200" b="1">
              <a:latin typeface="Calibri" pitchFamily="34" charset="0"/>
            </a:endParaRP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HABITACIONAL</a:t>
            </a:r>
          </a:p>
        </p:txBody>
      </p:sp>
      <p:sp>
        <p:nvSpPr>
          <p:cNvPr id="13" name="12 Cerrar llave"/>
          <p:cNvSpPr/>
          <p:nvPr/>
        </p:nvSpPr>
        <p:spPr>
          <a:xfrm>
            <a:off x="4357688" y="1571625"/>
            <a:ext cx="642937" cy="4786313"/>
          </a:xfrm>
          <a:prstGeom prst="rightBrace">
            <a:avLst>
              <a:gd name="adj1" fmla="val 8333"/>
              <a:gd name="adj2" fmla="val 50000"/>
            </a:avLst>
          </a:prstGeom>
          <a:ln w="38100" cmpd="sng">
            <a:solidFill>
              <a:schemeClr val="accent1">
                <a:lumMod val="75000"/>
                <a:alpha val="6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CL" b="1" dirty="0">
              <a:solidFill>
                <a:srgbClr val="C00000"/>
              </a:solidFill>
            </a:endParaRPr>
          </a:p>
        </p:txBody>
      </p:sp>
      <p:pic>
        <p:nvPicPr>
          <p:cNvPr id="18439" name="Picture 12" descr="003 H blanco"/>
          <p:cNvPicPr>
            <a:picLocks noChangeAspect="1" noChangeArrowheads="1"/>
          </p:cNvPicPr>
          <p:nvPr/>
        </p:nvPicPr>
        <p:blipFill>
          <a:blip r:embed="rId3"/>
          <a:srcRect l="4427" t="16441" r="56018" b="18288"/>
          <a:stretch>
            <a:fillRect/>
          </a:stretch>
        </p:blipFill>
        <p:spPr bwMode="auto">
          <a:xfrm>
            <a:off x="0" y="0"/>
            <a:ext cx="987425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 Box 13"/>
          <p:cNvSpPr txBox="1">
            <a:spLocks noChangeArrowheads="1"/>
          </p:cNvSpPr>
          <p:nvPr/>
        </p:nvSpPr>
        <p:spPr bwMode="auto">
          <a:xfrm>
            <a:off x="1187450" y="333375"/>
            <a:ext cx="31686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CL" sz="2400">
                <a:solidFill>
                  <a:srgbClr val="FF0000"/>
                </a:solidFill>
              </a:rPr>
              <a:t>Arquitectura </a:t>
            </a:r>
            <a:r>
              <a:rPr lang="es-CL" sz="2400"/>
              <a:t>de Chile</a:t>
            </a:r>
            <a:endParaRPr lang="es-CL"/>
          </a:p>
        </p:txBody>
      </p:sp>
      <p:sp>
        <p:nvSpPr>
          <p:cNvPr id="18441" name="Text Box 8"/>
          <p:cNvSpPr txBox="1">
            <a:spLocks noChangeArrowheads="1"/>
          </p:cNvSpPr>
          <p:nvPr/>
        </p:nvSpPr>
        <p:spPr bwMode="auto">
          <a:xfrm>
            <a:off x="5508625" y="1125538"/>
            <a:ext cx="18716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>
                <a:solidFill>
                  <a:srgbClr val="C00000"/>
                </a:solidFill>
                <a:latin typeface="Calibri" pitchFamily="34" charset="0"/>
              </a:rPr>
              <a:t>FORTALEZAS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/>
      <p:bldP spid="11" grpId="0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46082" name="Text Box 9"/>
          <p:cNvSpPr txBox="1">
            <a:spLocks noChangeArrowheads="1"/>
          </p:cNvSpPr>
          <p:nvPr/>
        </p:nvSpPr>
        <p:spPr bwMode="auto">
          <a:xfrm>
            <a:off x="357188" y="1214438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HABITACIONAL</a:t>
            </a:r>
          </a:p>
        </p:txBody>
      </p:sp>
      <p:pic>
        <p:nvPicPr>
          <p:cNvPr id="46083" name="Picture 12" descr="http://www.plataformaurbana.cl/copp/albums/userpics/10001/el_gol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25"/>
            <a:ext cx="9144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7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47106" name="Text Box 9"/>
          <p:cNvSpPr txBox="1">
            <a:spLocks noChangeArrowheads="1"/>
          </p:cNvSpPr>
          <p:nvPr/>
        </p:nvSpPr>
        <p:spPr bwMode="auto">
          <a:xfrm>
            <a:off x="357188" y="1214438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HABITACIONAL</a:t>
            </a:r>
          </a:p>
        </p:txBody>
      </p:sp>
      <p:pic>
        <p:nvPicPr>
          <p:cNvPr id="47107" name="Picture 1" descr="C:\Users\MAO\Desktop\fotos nuevas\IMG_47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25"/>
            <a:ext cx="5995988" cy="419258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7108" name="16 Imagen" descr="IMG_474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50" y="1571625"/>
            <a:ext cx="3000375" cy="41560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7109" name="Picture 7" descr="logo ao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48130" name="Text Box 9"/>
          <p:cNvSpPr txBox="1">
            <a:spLocks noChangeArrowheads="1"/>
          </p:cNvSpPr>
          <p:nvPr/>
        </p:nvSpPr>
        <p:spPr bwMode="auto">
          <a:xfrm>
            <a:off x="357188" y="1214438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HABITACIONAL</a:t>
            </a:r>
          </a:p>
        </p:txBody>
      </p:sp>
      <p:pic>
        <p:nvPicPr>
          <p:cNvPr id="48131" name="9 Imagen" descr="IMG_475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1643063"/>
            <a:ext cx="3094037" cy="412591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8132" name="Picture 11" descr="AGUSTIN DEL CASTILLO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5" y="1643063"/>
            <a:ext cx="2752725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11" descr="EDIFICIO CERO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43063"/>
            <a:ext cx="3214688" cy="41116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8134" name="Picture 7" descr="logo ao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49154" name="Text Box 9"/>
          <p:cNvSpPr txBox="1">
            <a:spLocks noChangeArrowheads="1"/>
          </p:cNvSpPr>
          <p:nvPr/>
        </p:nvSpPr>
        <p:spPr bwMode="auto">
          <a:xfrm>
            <a:off x="357188" y="1214438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HABITACIONAL</a:t>
            </a:r>
          </a:p>
        </p:txBody>
      </p:sp>
      <p:pic>
        <p:nvPicPr>
          <p:cNvPr id="49155" name="12 Imagen" descr="IMG_476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63"/>
            <a:ext cx="2957513" cy="42322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9156" name="6 Imagen" descr="IMG_476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75" y="1643063"/>
            <a:ext cx="3028950" cy="42100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9157" name="10 Imagen" descr="IMG_476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25" y="1643063"/>
            <a:ext cx="3000375" cy="421481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9158" name="Picture 15" descr="CHILE BRAND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74148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12" descr="003 H blanco"/>
          <p:cNvPicPr>
            <a:picLocks noChangeAspect="1" noChangeArrowheads="1"/>
          </p:cNvPicPr>
          <p:nvPr/>
        </p:nvPicPr>
        <p:blipFill>
          <a:blip r:embed="rId6"/>
          <a:srcRect l="4427" t="16441" r="56018" b="18288"/>
          <a:stretch>
            <a:fillRect/>
          </a:stretch>
        </p:blipFill>
        <p:spPr bwMode="auto">
          <a:xfrm>
            <a:off x="5572125" y="0"/>
            <a:ext cx="125412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Text Box 13"/>
          <p:cNvSpPr txBox="1">
            <a:spLocks noChangeArrowheads="1"/>
          </p:cNvSpPr>
          <p:nvPr/>
        </p:nvSpPr>
        <p:spPr bwMode="auto">
          <a:xfrm>
            <a:off x="6143625" y="214313"/>
            <a:ext cx="3444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CL" sz="3200">
                <a:latin typeface="MS UI Gothic"/>
              </a:rPr>
              <a:t>智利建筑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50178" name="Text Box 9"/>
          <p:cNvSpPr txBox="1">
            <a:spLocks noChangeArrowheads="1"/>
          </p:cNvSpPr>
          <p:nvPr/>
        </p:nvSpPr>
        <p:spPr bwMode="auto">
          <a:xfrm>
            <a:off x="357188" y="1214438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HABITACIONAL</a:t>
            </a:r>
          </a:p>
        </p:txBody>
      </p:sp>
      <p:pic>
        <p:nvPicPr>
          <p:cNvPr id="50179" name="Picture 11"/>
          <p:cNvPicPr>
            <a:picLocks noChangeAspect="1" noChangeArrowheads="1"/>
          </p:cNvPicPr>
          <p:nvPr/>
        </p:nvPicPr>
        <p:blipFill>
          <a:blip r:embed="rId2">
            <a:lum contrast="22000"/>
          </a:blip>
          <a:srcRect/>
          <a:stretch>
            <a:fillRect/>
          </a:stretch>
        </p:blipFill>
        <p:spPr bwMode="auto">
          <a:xfrm>
            <a:off x="6000750" y="1714500"/>
            <a:ext cx="2857500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13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/>
          <a:stretch>
            <a:fillRect/>
          </a:stretch>
        </p:blipFill>
        <p:spPr bwMode="auto">
          <a:xfrm>
            <a:off x="214313" y="1714500"/>
            <a:ext cx="2857500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11" descr="IMG Freedom 4-n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0" y="1714500"/>
            <a:ext cx="2827338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0" y="5929313"/>
            <a:ext cx="4643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0000"/>
              </a:buClr>
              <a:buFont typeface="Arial" charset="0"/>
              <a:buNone/>
              <a:defRPr/>
            </a:pPr>
            <a:r>
              <a:rPr lang="es-CL" sz="3200" dirty="0">
                <a:latin typeface="+mn-lt"/>
              </a:rPr>
              <a:t>Miami / of. </a:t>
            </a:r>
            <a:r>
              <a:rPr lang="es-CL" sz="3200" dirty="0" err="1">
                <a:latin typeface="+mn-lt"/>
              </a:rPr>
              <a:t>Archiplan</a:t>
            </a:r>
            <a:endParaRPr lang="es-CL" sz="3200" dirty="0">
              <a:latin typeface="+mn-lt"/>
            </a:endParaRPr>
          </a:p>
        </p:txBody>
      </p:sp>
      <p:pic>
        <p:nvPicPr>
          <p:cNvPr id="50183" name="Picture 7" descr="logo ao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51202" name="Text Box 9"/>
          <p:cNvSpPr txBox="1">
            <a:spLocks noChangeArrowheads="1"/>
          </p:cNvSpPr>
          <p:nvPr/>
        </p:nvSpPr>
        <p:spPr bwMode="auto">
          <a:xfrm>
            <a:off x="357188" y="1214438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HABITACIONAL / SEGUNDA VIVIENDA</a:t>
            </a:r>
          </a:p>
        </p:txBody>
      </p:sp>
      <p:pic>
        <p:nvPicPr>
          <p:cNvPr id="51203" name="Picture 2" descr="http://spintravel.blogtv.com.mx/img/Image/Spintravel/2007/Novembro/piscina_Chil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35113"/>
            <a:ext cx="9144000" cy="53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7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52226" name="Text Box 9"/>
          <p:cNvSpPr txBox="1">
            <a:spLocks noChangeArrowheads="1"/>
          </p:cNvSpPr>
          <p:nvPr/>
        </p:nvSpPr>
        <p:spPr bwMode="auto">
          <a:xfrm>
            <a:off x="357188" y="1214438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HABITACIONAL / VIVIENDA SOCIAL</a:t>
            </a:r>
          </a:p>
        </p:txBody>
      </p:sp>
      <p:pic>
        <p:nvPicPr>
          <p:cNvPr id="52227" name="Picture 15" descr="Justiniano Mey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5863" y="1928813"/>
            <a:ext cx="4148137" cy="21431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2228" name="Picture 19" descr="andre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28813"/>
            <a:ext cx="4995863" cy="2130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2229" name="Picture 17" descr="Vald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5863" y="4076700"/>
            <a:ext cx="4148137" cy="20669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2230" name="Picture 18" descr="Perspectiva Balze-Ramirez Proyecto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76700"/>
            <a:ext cx="4995863" cy="20669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2231" name="Picture 7" descr="logo ao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7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11"/>
          <p:cNvPicPr>
            <a:picLocks noChangeAspect="1" noChangeArrowheads="1"/>
          </p:cNvPicPr>
          <p:nvPr/>
        </p:nvPicPr>
        <p:blipFill>
          <a:blip r:embed="rId4">
            <a:lum contrast="22000"/>
          </a:blip>
          <a:srcRect/>
          <a:stretch>
            <a:fillRect/>
          </a:stretch>
        </p:blipFill>
        <p:spPr bwMode="auto">
          <a:xfrm>
            <a:off x="1331913" y="2105025"/>
            <a:ext cx="2376487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13"/>
          <p:cNvPicPr>
            <a:picLocks noChangeAspect="1" noChangeArrowheads="1"/>
          </p:cNvPicPr>
          <p:nvPr/>
        </p:nvPicPr>
        <p:blipFill>
          <a:blip r:embed="rId5">
            <a:lum contrast="24000"/>
          </a:blip>
          <a:srcRect/>
          <a:stretch>
            <a:fillRect/>
          </a:stretch>
        </p:blipFill>
        <p:spPr bwMode="auto">
          <a:xfrm>
            <a:off x="0" y="4197350"/>
            <a:ext cx="133191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12" descr="edif09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133600"/>
            <a:ext cx="1331913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13" descr="edif10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08400" y="2060575"/>
            <a:ext cx="3240088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18" descr="DETALLE=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08400" y="4508500"/>
            <a:ext cx="33115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13" descr="04_Liberta nigh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48488" y="2060575"/>
            <a:ext cx="2195512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152400" y="1493838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0000"/>
              </a:lnSpc>
              <a:buFont typeface="Arial" charset="0"/>
              <a:buNone/>
            </a:pPr>
            <a:r>
              <a:rPr lang="es-ES" sz="1600" b="1">
                <a:latin typeface="Calibri" pitchFamily="34" charset="0"/>
              </a:rPr>
              <a:t>CHINA  ARGENTINA  PERU  BRAZIL  MEXICO  PUERTO RICO  ESTADOS UNIDOS  ESPAÑA  EMIRATOS ARABES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250825" y="836613"/>
            <a:ext cx="7000875" cy="35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EXPERIENCIA EXPORTADORA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2 Marcador de contenido"/>
          <p:cNvSpPr>
            <a:spLocks noGrp="1"/>
          </p:cNvSpPr>
          <p:nvPr>
            <p:ph idx="4294967295"/>
          </p:nvPr>
        </p:nvSpPr>
        <p:spPr>
          <a:xfrm>
            <a:off x="357188" y="1285875"/>
            <a:ext cx="8229600" cy="4525963"/>
          </a:xfrm>
        </p:spPr>
        <p:txBody>
          <a:bodyPr/>
          <a:lstStyle/>
          <a:p>
            <a:pPr eaLnBrk="1" hangingPunct="1"/>
            <a:r>
              <a:rPr lang="es-CL" sz="2800" b="1" smtClean="0">
                <a:solidFill>
                  <a:srgbClr val="C00000"/>
                </a:solidFill>
              </a:rPr>
              <a:t>Proyectos de Arquitectura en China</a:t>
            </a:r>
          </a:p>
          <a:p>
            <a:r>
              <a:rPr lang="es-CL" sz="1400" b="1" smtClean="0"/>
              <a:t>CONCURSO ANTEPROYECTO  PAISAJISMO DE EJE DE CONECCION NUEVO AEROPUERTO CIUDAD DE HEFEI</a:t>
            </a:r>
            <a:endParaRPr lang="es-CL" sz="1400" smtClean="0"/>
          </a:p>
          <a:p>
            <a:r>
              <a:rPr lang="es-CL" sz="1400" b="1" smtClean="0"/>
              <a:t>CLIENTE:</a:t>
            </a:r>
            <a:r>
              <a:rPr lang="es-CL" sz="1400" smtClean="0"/>
              <a:t> 	Ciudad de Hefei</a:t>
            </a:r>
          </a:p>
          <a:p>
            <a:r>
              <a:rPr lang="es-CL" sz="1400" b="1" smtClean="0"/>
              <a:t>ENCARGO:</a:t>
            </a:r>
            <a:r>
              <a:rPr lang="es-CL" sz="1400" smtClean="0"/>
              <a:t> 	Anteproyecto Plan maestro.</a:t>
            </a:r>
          </a:p>
          <a:p>
            <a:r>
              <a:rPr lang="es-CL" sz="1400" b="1" smtClean="0"/>
              <a:t>LUGAR:</a:t>
            </a:r>
            <a:r>
              <a:rPr lang="es-CL" sz="1400" smtClean="0"/>
              <a:t> 	Ciudad de Hefei, provincia de Anhui.</a:t>
            </a:r>
          </a:p>
          <a:p>
            <a:pPr eaLnBrk="1" hangingPunct="1"/>
            <a:r>
              <a:rPr lang="es-CL" sz="1400" b="1" smtClean="0"/>
              <a:t>ESTADO</a:t>
            </a:r>
            <a:r>
              <a:rPr lang="es-CL" sz="1400" smtClean="0"/>
              <a:t>:                      </a:t>
            </a:r>
            <a:r>
              <a:rPr lang="es-CL" sz="1400" b="1" smtClean="0">
                <a:solidFill>
                  <a:srgbClr val="C00000"/>
                </a:solidFill>
              </a:rPr>
              <a:t>PROYECTO AOA OBTUVO 2° LUGAR.</a:t>
            </a:r>
          </a:p>
          <a:p>
            <a:pPr eaLnBrk="1" hangingPunct="1">
              <a:buFont typeface="Arial" charset="0"/>
              <a:buNone/>
            </a:pPr>
            <a:endParaRPr lang="es-CL" sz="1400" smtClean="0"/>
          </a:p>
        </p:txBody>
      </p:sp>
      <p:sp>
        <p:nvSpPr>
          <p:cNvPr id="55298" name="10 Rectángulo"/>
          <p:cNvSpPr>
            <a:spLocks noChangeArrowheads="1"/>
          </p:cNvSpPr>
          <p:nvPr/>
        </p:nvSpPr>
        <p:spPr bwMode="auto">
          <a:xfrm>
            <a:off x="642938" y="2357438"/>
            <a:ext cx="6786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1400" b="1"/>
          </a:p>
          <a:p>
            <a:endParaRPr lang="es-CL" sz="1400"/>
          </a:p>
        </p:txBody>
      </p:sp>
      <p:pic>
        <p:nvPicPr>
          <p:cNvPr id="55299" name="11 Imagen" descr="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3071813"/>
            <a:ext cx="1433512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5 Imagen" descr="escanear002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75" y="3143250"/>
            <a:ext cx="3643313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12" descr="VUELOdePAJARO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4714875"/>
            <a:ext cx="478631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16 Imagen" descr="croquis_hefei_lago_1.jp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25" y="2786063"/>
            <a:ext cx="357187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11" descr="muro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88" y="4714875"/>
            <a:ext cx="3429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12" descr="003 H blanco"/>
          <p:cNvPicPr>
            <a:picLocks noChangeAspect="1" noChangeArrowheads="1"/>
          </p:cNvPicPr>
          <p:nvPr/>
        </p:nvPicPr>
        <p:blipFill>
          <a:blip r:embed="rId7"/>
          <a:srcRect l="4427" t="16441" r="56018" b="18288"/>
          <a:stretch>
            <a:fillRect/>
          </a:stretch>
        </p:blipFill>
        <p:spPr bwMode="auto">
          <a:xfrm>
            <a:off x="0" y="0"/>
            <a:ext cx="125412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5" name="Text Box 13"/>
          <p:cNvSpPr txBox="1">
            <a:spLocks noChangeArrowheads="1"/>
          </p:cNvSpPr>
          <p:nvPr/>
        </p:nvSpPr>
        <p:spPr bwMode="auto">
          <a:xfrm>
            <a:off x="1042988" y="333375"/>
            <a:ext cx="3444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CL" sz="3200">
                <a:latin typeface="MS UI Gothic"/>
              </a:rPr>
              <a:t>智利建筑</a:t>
            </a:r>
          </a:p>
        </p:txBody>
      </p:sp>
      <p:pic>
        <p:nvPicPr>
          <p:cNvPr id="55306" name="Picture 7" descr="logo ao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1 Título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8229600" cy="1000125"/>
          </a:xfrm>
        </p:spPr>
        <p:txBody>
          <a:bodyPr/>
          <a:lstStyle/>
          <a:p>
            <a:pPr eaLnBrk="1" hangingPunct="1"/>
            <a:r>
              <a:rPr lang="es-CL" b="1" smtClean="0">
                <a:solidFill>
                  <a:srgbClr val="C00000"/>
                </a:solidFill>
              </a:rPr>
              <a:t>        </a:t>
            </a:r>
            <a:endParaRPr lang="es-CL" sz="4000" b="1" smtClean="0">
              <a:solidFill>
                <a:srgbClr val="C00000"/>
              </a:solidFill>
            </a:endParaRPr>
          </a:p>
        </p:txBody>
      </p:sp>
      <p:sp>
        <p:nvSpPr>
          <p:cNvPr id="56322" name="10 Rectángulo"/>
          <p:cNvSpPr>
            <a:spLocks noChangeArrowheads="1"/>
          </p:cNvSpPr>
          <p:nvPr/>
        </p:nvSpPr>
        <p:spPr bwMode="auto">
          <a:xfrm>
            <a:off x="642938" y="2357438"/>
            <a:ext cx="6786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CL" sz="1400" b="1"/>
          </a:p>
          <a:p>
            <a:endParaRPr lang="es-CL" sz="1400"/>
          </a:p>
        </p:txBody>
      </p:sp>
      <p:pic>
        <p:nvPicPr>
          <p:cNvPr id="56323" name="1 Imagen" descr="2.jpg"/>
          <p:cNvPicPr>
            <a:picLocks noGrp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14438"/>
            <a:ext cx="4214813" cy="3000375"/>
          </a:xfrm>
        </p:spPr>
      </p:pic>
      <p:pic>
        <p:nvPicPr>
          <p:cNvPr id="56324" name="5 Imagen" descr="escanear003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1143000"/>
            <a:ext cx="3571875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5 Imagen" descr="escanear002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2714625"/>
            <a:ext cx="35972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12" descr="VUELOdePAJARO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429125"/>
            <a:ext cx="45720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18" descr="DETALLE=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429125"/>
            <a:ext cx="42862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12" descr="003 H blanco"/>
          <p:cNvPicPr>
            <a:picLocks noChangeAspect="1" noChangeArrowheads="1"/>
          </p:cNvPicPr>
          <p:nvPr/>
        </p:nvPicPr>
        <p:blipFill>
          <a:blip r:embed="rId7"/>
          <a:srcRect l="4427" t="16441" r="56018" b="18288"/>
          <a:stretch>
            <a:fillRect/>
          </a:stretch>
        </p:blipFill>
        <p:spPr bwMode="auto">
          <a:xfrm>
            <a:off x="0" y="0"/>
            <a:ext cx="125412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9" name="Text Box 13"/>
          <p:cNvSpPr txBox="1">
            <a:spLocks noChangeArrowheads="1"/>
          </p:cNvSpPr>
          <p:nvPr/>
        </p:nvSpPr>
        <p:spPr bwMode="auto">
          <a:xfrm>
            <a:off x="1042988" y="333375"/>
            <a:ext cx="3444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CL" sz="3200">
                <a:latin typeface="MS UI Gothic"/>
              </a:rPr>
              <a:t>智利建筑</a:t>
            </a:r>
          </a:p>
        </p:txBody>
      </p:sp>
      <p:pic>
        <p:nvPicPr>
          <p:cNvPr id="56330" name="Picture 7" descr="logo ao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3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3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7" descr="logo ao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9 Imag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57750"/>
            <a:ext cx="1857375" cy="20002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9459" name="Imagen 10" descr="http://www.plataformaarquitectura.cl/wp-content/uploads/2009/01/01_enrique-browne-architect_consorcio-santiago-510x7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75" y="4857750"/>
            <a:ext cx="1649413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16 Imagen" descr="IMG_474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13" y="4857750"/>
            <a:ext cx="1470025" cy="20002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1" name="Picture 8" descr="After the earthquake of February last, Note is taken in China of Chilean earthquake-proof architectur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62888" y="4857750"/>
            <a:ext cx="1281112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12" descr="003 H blanco"/>
          <p:cNvPicPr>
            <a:picLocks noChangeAspect="1" noChangeArrowheads="1"/>
          </p:cNvPicPr>
          <p:nvPr/>
        </p:nvPicPr>
        <p:blipFill>
          <a:blip r:embed="rId7"/>
          <a:srcRect l="4427" t="16441" r="56018" b="18288"/>
          <a:stretch>
            <a:fillRect/>
          </a:stretch>
        </p:blipFill>
        <p:spPr bwMode="auto">
          <a:xfrm>
            <a:off x="2214563" y="1143000"/>
            <a:ext cx="1554162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Text Box 13"/>
          <p:cNvSpPr txBox="1">
            <a:spLocks noChangeArrowheads="1"/>
          </p:cNvSpPr>
          <p:nvPr/>
        </p:nvSpPr>
        <p:spPr bwMode="auto">
          <a:xfrm>
            <a:off x="3635375" y="1773238"/>
            <a:ext cx="3444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CL" sz="2400">
                <a:solidFill>
                  <a:srgbClr val="FF0000"/>
                </a:solidFill>
              </a:rPr>
              <a:t>Arquitectura </a:t>
            </a:r>
            <a:r>
              <a:rPr lang="es-CL" sz="2400"/>
              <a:t>de Chile</a:t>
            </a:r>
            <a:endParaRPr lang="es-CL"/>
          </a:p>
        </p:txBody>
      </p:sp>
      <p:sp>
        <p:nvSpPr>
          <p:cNvPr id="19464" name="Rectangle 14"/>
          <p:cNvSpPr>
            <a:spLocks noChangeArrowheads="1"/>
          </p:cNvSpPr>
          <p:nvPr/>
        </p:nvSpPr>
        <p:spPr bwMode="auto">
          <a:xfrm>
            <a:off x="0" y="2857500"/>
            <a:ext cx="87868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000" b="1">
                <a:latin typeface="Calibri" pitchFamily="34" charset="0"/>
                <a:ea typeface="宋体"/>
                <a:cs typeface="Times New Roman" pitchFamily="18" charset="0"/>
              </a:rPr>
              <a:t>ARQUITECTURA DE VANGUARDIA QUE ABORDA LA DIVERSIDAD GEOGRAFICA Y CLIMATICA, LA SUSTENTABILIDAD Y LA SEGURIDAD ANTISISIMICA COMO COMPONENTES INSEPARABLES DE  TODO PR0YECTO.  </a:t>
            </a:r>
            <a:endParaRPr lang="en-US" sz="2000">
              <a:solidFill>
                <a:srgbClr val="FF0000"/>
              </a:solidFill>
              <a:ea typeface="宋体"/>
              <a:cs typeface="Times New Roman" pitchFamily="18" charset="0"/>
            </a:endParaRPr>
          </a:p>
        </p:txBody>
      </p:sp>
      <p:pic>
        <p:nvPicPr>
          <p:cNvPr id="19465" name="Picture 6" descr="http://www.revistaca.cl/wp-content/uploads/133/cristalerias/133_011_cristaleria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2500" y="4857750"/>
            <a:ext cx="302418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CORDOBA PM"/>
          <p:cNvPicPr>
            <a:picLocks noChangeAspect="1" noChangeArrowheads="1"/>
          </p:cNvPicPr>
          <p:nvPr/>
        </p:nvPicPr>
        <p:blipFill>
          <a:blip r:embed="rId3"/>
          <a:srcRect t="13965"/>
          <a:stretch>
            <a:fillRect/>
          </a:stretch>
        </p:blipFill>
        <p:spPr bwMode="auto">
          <a:xfrm>
            <a:off x="2454275" y="2963863"/>
            <a:ext cx="542607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4" descr="CORDOBAD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0350" y="2963863"/>
            <a:ext cx="126365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6" descr="IMG_4043"/>
          <p:cNvPicPr>
            <a:picLocks noChangeAspect="1" noChangeArrowheads="1"/>
          </p:cNvPicPr>
          <p:nvPr/>
        </p:nvPicPr>
        <p:blipFill>
          <a:blip r:embed="rId5"/>
          <a:srcRect l="8502" t="11717" r="20715" b="3922"/>
          <a:stretch>
            <a:fillRect/>
          </a:stretch>
        </p:blipFill>
        <p:spPr bwMode="auto">
          <a:xfrm>
            <a:off x="5580063" y="900113"/>
            <a:ext cx="3563937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7" descr="CORDOBA TOWN HOUSES FOTO"/>
          <p:cNvPicPr>
            <a:picLocks noChangeAspect="1" noChangeArrowheads="1"/>
          </p:cNvPicPr>
          <p:nvPr/>
        </p:nvPicPr>
        <p:blipFill>
          <a:blip r:embed="rId6">
            <a:lum bright="18000"/>
          </a:blip>
          <a:srcRect/>
          <a:stretch>
            <a:fillRect/>
          </a:stretch>
        </p:blipFill>
        <p:spPr bwMode="auto">
          <a:xfrm>
            <a:off x="2446338" y="900113"/>
            <a:ext cx="3133725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454275" cy="6858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981868" y="3429794"/>
            <a:ext cx="6858000" cy="1587"/>
          </a:xfrm>
          <a:prstGeom prst="line">
            <a:avLst/>
          </a:prstGeom>
          <a:ln w="254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454275" y="884238"/>
            <a:ext cx="6689725" cy="4762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446338" y="5975350"/>
            <a:ext cx="6697662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447925" y="2963863"/>
            <a:ext cx="6697663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4541044" y="1939132"/>
            <a:ext cx="2078037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H="1">
            <a:off x="6375400" y="4468813"/>
            <a:ext cx="3009900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6" name="Rectangle 7"/>
          <p:cNvSpPr>
            <a:spLocks noChangeArrowheads="1"/>
          </p:cNvSpPr>
          <p:nvPr/>
        </p:nvSpPr>
        <p:spPr bwMode="auto">
          <a:xfrm>
            <a:off x="5832475" y="268288"/>
            <a:ext cx="1258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PROJECT NAME</a:t>
            </a:r>
          </a:p>
        </p:txBody>
      </p:sp>
      <p:sp>
        <p:nvSpPr>
          <p:cNvPr id="57357" name="Rectangle 7"/>
          <p:cNvSpPr>
            <a:spLocks noChangeArrowheads="1"/>
          </p:cNvSpPr>
          <p:nvPr/>
        </p:nvSpPr>
        <p:spPr bwMode="auto">
          <a:xfrm>
            <a:off x="2454275" y="268288"/>
            <a:ext cx="974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LOCATION</a:t>
            </a:r>
          </a:p>
        </p:txBody>
      </p:sp>
      <p:sp>
        <p:nvSpPr>
          <p:cNvPr id="57358" name="Rectangle 7"/>
          <p:cNvSpPr>
            <a:spLocks noChangeArrowheads="1"/>
          </p:cNvSpPr>
          <p:nvPr/>
        </p:nvSpPr>
        <p:spPr bwMode="auto">
          <a:xfrm>
            <a:off x="2446338" y="431800"/>
            <a:ext cx="3386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ARGENTINA, CORDOBA</a:t>
            </a:r>
          </a:p>
        </p:txBody>
      </p:sp>
      <p:sp>
        <p:nvSpPr>
          <p:cNvPr id="57359" name="Rectangle 7"/>
          <p:cNvSpPr>
            <a:spLocks noChangeArrowheads="1"/>
          </p:cNvSpPr>
          <p:nvPr/>
        </p:nvSpPr>
        <p:spPr bwMode="auto">
          <a:xfrm>
            <a:off x="5832475" y="431800"/>
            <a:ext cx="3311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VALLE ESCONDIDO</a:t>
            </a:r>
          </a:p>
        </p:txBody>
      </p:sp>
      <p:sp>
        <p:nvSpPr>
          <p:cNvPr id="57360" name="Text Box 2"/>
          <p:cNvSpPr txBox="1">
            <a:spLocks noChangeArrowheads="1"/>
          </p:cNvSpPr>
          <p:nvPr/>
        </p:nvSpPr>
        <p:spPr bwMode="auto">
          <a:xfrm>
            <a:off x="0" y="3435350"/>
            <a:ext cx="2454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MASTER PLAN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URBAN PLANNING AND DESIGN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ARCHITECTURE AND LANDSCAPING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AREA: 250 HA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TOTAL INVESTMENT: US$ 198 MM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ASSOCIATE: URBE</a:t>
            </a:r>
            <a:endParaRPr lang="es-ES" sz="1200">
              <a:solidFill>
                <a:schemeClr val="bg1"/>
              </a:solidFill>
              <a:latin typeface="Swis721 Cn BT" pitchFamily="34" charset="0"/>
            </a:endParaRPr>
          </a:p>
        </p:txBody>
      </p:sp>
      <p:sp>
        <p:nvSpPr>
          <p:cNvPr id="57361" name="Rectangle 3"/>
          <p:cNvSpPr txBox="1">
            <a:spLocks noChangeArrowheads="1"/>
          </p:cNvSpPr>
          <p:nvPr/>
        </p:nvSpPr>
        <p:spPr bwMode="auto">
          <a:xfrm>
            <a:off x="0" y="884238"/>
            <a:ext cx="2446338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MASTER PLANS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7" descr="NORDELTAP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ADC"/>
              </a:clrFrom>
              <a:clrTo>
                <a:srgbClr val="FBFADC">
                  <a:alpha val="0"/>
                </a:srgbClr>
              </a:clrTo>
            </a:clrChange>
            <a:lum bright="12000"/>
          </a:blip>
          <a:srcRect l="261"/>
          <a:stretch>
            <a:fillRect/>
          </a:stretch>
        </p:blipFill>
        <p:spPr bwMode="auto">
          <a:xfrm>
            <a:off x="2460625" y="889000"/>
            <a:ext cx="3084513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454275" cy="6858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981868" y="3429794"/>
            <a:ext cx="6858000" cy="1587"/>
          </a:xfrm>
          <a:prstGeom prst="line">
            <a:avLst/>
          </a:prstGeom>
          <a:ln w="254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454275" y="884238"/>
            <a:ext cx="3213100" cy="4762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446338" y="5973763"/>
            <a:ext cx="3221037" cy="1587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8" name="Text Box 2"/>
          <p:cNvSpPr txBox="1">
            <a:spLocks noChangeArrowheads="1"/>
          </p:cNvSpPr>
          <p:nvPr/>
        </p:nvSpPr>
        <p:spPr bwMode="auto">
          <a:xfrm>
            <a:off x="0" y="3435350"/>
            <a:ext cx="2454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MASTER PLAN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URBAN PLANNING AND DESIGN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ARCHITECTURE AND LANDSCAPING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AREA: 200 HA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TOTAL INVESTMENT: US$ 360 MM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ASSOCIATE: URBE</a:t>
            </a:r>
            <a:endParaRPr lang="es-ES" sz="1200">
              <a:solidFill>
                <a:schemeClr val="bg1"/>
              </a:solidFill>
              <a:latin typeface="Swis721 Cn BT" pitchFamily="34" charset="0"/>
            </a:endParaRPr>
          </a:p>
        </p:txBody>
      </p:sp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5832475" y="268288"/>
            <a:ext cx="1258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PROJECT NAME</a:t>
            </a:r>
          </a:p>
        </p:txBody>
      </p:sp>
      <p:sp>
        <p:nvSpPr>
          <p:cNvPr id="59400" name="Rectangle 7"/>
          <p:cNvSpPr>
            <a:spLocks noChangeArrowheads="1"/>
          </p:cNvSpPr>
          <p:nvPr/>
        </p:nvSpPr>
        <p:spPr bwMode="auto">
          <a:xfrm>
            <a:off x="2454275" y="268288"/>
            <a:ext cx="974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LOCATION</a:t>
            </a:r>
          </a:p>
        </p:txBody>
      </p:sp>
      <p:pic>
        <p:nvPicPr>
          <p:cNvPr id="59401" name="Picture 3" descr="NORDELTAPERS1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 t="2164" r="5879" b="13602"/>
          <a:stretch>
            <a:fillRect/>
          </a:stretch>
        </p:blipFill>
        <p:spPr bwMode="auto">
          <a:xfrm>
            <a:off x="5594350" y="1847850"/>
            <a:ext cx="354965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8" name="Straight Connector 37"/>
          <p:cNvCxnSpPr/>
          <p:nvPr/>
        </p:nvCxnSpPr>
        <p:spPr>
          <a:xfrm flipV="1">
            <a:off x="5580063" y="1847850"/>
            <a:ext cx="3563937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5580063" y="5010150"/>
            <a:ext cx="3563937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6200000" flipH="1">
            <a:off x="2962275" y="3355976"/>
            <a:ext cx="5235575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05" name="Rectangle 7"/>
          <p:cNvSpPr>
            <a:spLocks noChangeArrowheads="1"/>
          </p:cNvSpPr>
          <p:nvPr/>
        </p:nvSpPr>
        <p:spPr bwMode="auto">
          <a:xfrm>
            <a:off x="2446338" y="431800"/>
            <a:ext cx="3386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ARGENTINA, BUENOS AIRES</a:t>
            </a:r>
          </a:p>
        </p:txBody>
      </p:sp>
      <p:sp>
        <p:nvSpPr>
          <p:cNvPr id="59406" name="Rectangle 7"/>
          <p:cNvSpPr>
            <a:spLocks noChangeArrowheads="1"/>
          </p:cNvSpPr>
          <p:nvPr/>
        </p:nvSpPr>
        <p:spPr bwMode="auto">
          <a:xfrm>
            <a:off x="5832475" y="431800"/>
            <a:ext cx="3311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MARINA NORDELTA</a:t>
            </a:r>
          </a:p>
        </p:txBody>
      </p:sp>
      <p:sp>
        <p:nvSpPr>
          <p:cNvPr id="59407" name="Rectangle 3"/>
          <p:cNvSpPr txBox="1">
            <a:spLocks noChangeArrowheads="1"/>
          </p:cNvSpPr>
          <p:nvPr/>
        </p:nvSpPr>
        <p:spPr bwMode="auto">
          <a:xfrm>
            <a:off x="0" y="884238"/>
            <a:ext cx="2446338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MASTER PLANS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6389688" y="887413"/>
            <a:ext cx="2574925" cy="5083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srgbClr val="FFFFFF"/>
              </a:solidFill>
            </a:endParaRPr>
          </a:p>
        </p:txBody>
      </p:sp>
      <p:pic>
        <p:nvPicPr>
          <p:cNvPr id="61442" name="Picture 3" descr="LAM 002 cop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8100" y="4756150"/>
            <a:ext cx="2576513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4" descr="LAM 003 copia"/>
          <p:cNvPicPr>
            <a:picLocks noChangeAspect="1" noChangeArrowheads="1"/>
          </p:cNvPicPr>
          <p:nvPr/>
        </p:nvPicPr>
        <p:blipFill>
          <a:blip r:embed="rId4"/>
          <a:srcRect t="1208"/>
          <a:stretch>
            <a:fillRect/>
          </a:stretch>
        </p:blipFill>
        <p:spPr bwMode="auto">
          <a:xfrm>
            <a:off x="6388100" y="1084263"/>
            <a:ext cx="2576513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5" descr="LAM 001 cop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46338" y="887413"/>
            <a:ext cx="3941762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2454275" cy="6858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s-CL" sz="1400" dirty="0">
                <a:solidFill>
                  <a:schemeClr val="bg1"/>
                </a:solidFill>
                <a:latin typeface="Swis721 Cn BT" pitchFamily="34" charset="0"/>
              </a:rPr>
              <a:t>ASSOCIATE: ARCHIPLAN</a:t>
            </a:r>
            <a:endParaRPr lang="es-ES" sz="1400" dirty="0">
              <a:solidFill>
                <a:schemeClr val="bg1"/>
              </a:solidFill>
              <a:latin typeface="Swis721 Cn BT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981868" y="3429794"/>
            <a:ext cx="6858000" cy="1587"/>
          </a:xfrm>
          <a:prstGeom prst="line">
            <a:avLst/>
          </a:prstGeom>
          <a:ln w="254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446338" y="5970588"/>
            <a:ext cx="6697662" cy="3175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8" name="Rectangle 7"/>
          <p:cNvSpPr>
            <a:spLocks noChangeArrowheads="1"/>
          </p:cNvSpPr>
          <p:nvPr/>
        </p:nvSpPr>
        <p:spPr bwMode="auto">
          <a:xfrm>
            <a:off x="2446338" y="431800"/>
            <a:ext cx="3386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MOROCCO, MARRAKESH</a:t>
            </a:r>
          </a:p>
        </p:txBody>
      </p:sp>
      <p:sp>
        <p:nvSpPr>
          <p:cNvPr id="61449" name="Rectangle 7"/>
          <p:cNvSpPr>
            <a:spLocks noChangeArrowheads="1"/>
          </p:cNvSpPr>
          <p:nvPr/>
        </p:nvSpPr>
        <p:spPr bwMode="auto">
          <a:xfrm>
            <a:off x="5832475" y="268288"/>
            <a:ext cx="1258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PROJECT NAME</a:t>
            </a:r>
          </a:p>
        </p:txBody>
      </p:sp>
      <p:sp>
        <p:nvSpPr>
          <p:cNvPr id="61450" name="Rectangle 7"/>
          <p:cNvSpPr>
            <a:spLocks noChangeArrowheads="1"/>
          </p:cNvSpPr>
          <p:nvPr/>
        </p:nvSpPr>
        <p:spPr bwMode="auto">
          <a:xfrm>
            <a:off x="2454275" y="268288"/>
            <a:ext cx="974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LOCATION</a:t>
            </a:r>
          </a:p>
        </p:txBody>
      </p:sp>
      <p:sp>
        <p:nvSpPr>
          <p:cNvPr id="61451" name="Rectangle 7"/>
          <p:cNvSpPr>
            <a:spLocks noChangeArrowheads="1"/>
          </p:cNvSpPr>
          <p:nvPr/>
        </p:nvSpPr>
        <p:spPr bwMode="auto">
          <a:xfrm>
            <a:off x="5832475" y="431800"/>
            <a:ext cx="3311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LES ROSERAIS DE L’ATLAS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2446338" y="884238"/>
            <a:ext cx="6697662" cy="3175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53" name="Rectangle 3"/>
          <p:cNvSpPr txBox="1">
            <a:spLocks noChangeArrowheads="1"/>
          </p:cNvSpPr>
          <p:nvPr/>
        </p:nvSpPr>
        <p:spPr bwMode="auto">
          <a:xfrm>
            <a:off x="0" y="884238"/>
            <a:ext cx="2446338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MASTER PLANS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3845719" y="3429794"/>
            <a:ext cx="5086350" cy="1588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55" name="Text Box 2"/>
          <p:cNvSpPr txBox="1">
            <a:spLocks noChangeArrowheads="1"/>
          </p:cNvSpPr>
          <p:nvPr/>
        </p:nvSpPr>
        <p:spPr bwMode="auto">
          <a:xfrm>
            <a:off x="7938" y="2211388"/>
            <a:ext cx="24542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r"/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20 HA</a:t>
            </a:r>
          </a:p>
          <a:p>
            <a:pPr algn="r"/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250 UNITS</a:t>
            </a:r>
          </a:p>
          <a:p>
            <a:pPr algn="r"/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250 M</a:t>
            </a:r>
            <a:r>
              <a:rPr lang="es-ES" sz="1400" baseline="30000">
                <a:solidFill>
                  <a:schemeClr val="bg1"/>
                </a:solidFill>
                <a:latin typeface="Swis721 Cn BT" pitchFamily="34" charset="0"/>
              </a:rPr>
              <a:t>2</a:t>
            </a:r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 AVERAGE AREA</a:t>
            </a:r>
            <a:endParaRPr lang="es-ES" sz="1400" baseline="30000">
              <a:solidFill>
                <a:schemeClr val="bg1"/>
              </a:solidFill>
              <a:latin typeface="Swis721 Cn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4275" y="882650"/>
            <a:ext cx="6696075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2454275" cy="6858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s-CL" sz="1400" dirty="0">
                <a:solidFill>
                  <a:schemeClr val="bg1"/>
                </a:solidFill>
                <a:latin typeface="Swis721 Cn BT" pitchFamily="34" charset="0"/>
              </a:rPr>
              <a:t>ASSOCIATE: ARCHIPLAN</a:t>
            </a:r>
            <a:endParaRPr lang="es-ES" sz="1400" dirty="0">
              <a:solidFill>
                <a:schemeClr val="bg1"/>
              </a:solidFill>
              <a:latin typeface="Swis721 Cn BT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981868" y="3429794"/>
            <a:ext cx="6858000" cy="1587"/>
          </a:xfrm>
          <a:prstGeom prst="line">
            <a:avLst/>
          </a:prstGeom>
          <a:ln w="254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446338" y="5970588"/>
            <a:ext cx="6697662" cy="3175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2446338" y="431800"/>
            <a:ext cx="3386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SPAIN, MURCIA</a:t>
            </a:r>
          </a:p>
        </p:txBody>
      </p:sp>
      <p:sp>
        <p:nvSpPr>
          <p:cNvPr id="63494" name="Rectangle 7"/>
          <p:cNvSpPr>
            <a:spLocks noChangeArrowheads="1"/>
          </p:cNvSpPr>
          <p:nvPr/>
        </p:nvSpPr>
        <p:spPr bwMode="auto">
          <a:xfrm>
            <a:off x="5832475" y="268288"/>
            <a:ext cx="1258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PROJECT NAME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2454275" y="268288"/>
            <a:ext cx="974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LOCATION</a:t>
            </a:r>
          </a:p>
        </p:txBody>
      </p:sp>
      <p:sp>
        <p:nvSpPr>
          <p:cNvPr id="63496" name="Rectangle 7"/>
          <p:cNvSpPr>
            <a:spLocks noChangeArrowheads="1"/>
          </p:cNvSpPr>
          <p:nvPr/>
        </p:nvSpPr>
        <p:spPr bwMode="auto">
          <a:xfrm>
            <a:off x="5832475" y="431800"/>
            <a:ext cx="3311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BENIZAL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2446338" y="884238"/>
            <a:ext cx="6697662" cy="3175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8" name="Rectangle 3"/>
          <p:cNvSpPr txBox="1">
            <a:spLocks noChangeArrowheads="1"/>
          </p:cNvSpPr>
          <p:nvPr/>
        </p:nvSpPr>
        <p:spPr bwMode="auto">
          <a:xfrm>
            <a:off x="0" y="884238"/>
            <a:ext cx="2446338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MASTER PLANS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  <p:sp>
        <p:nvSpPr>
          <p:cNvPr id="63499" name="Text Box 2"/>
          <p:cNvSpPr txBox="1">
            <a:spLocks noChangeArrowheads="1"/>
          </p:cNvSpPr>
          <p:nvPr/>
        </p:nvSpPr>
        <p:spPr bwMode="auto">
          <a:xfrm>
            <a:off x="71438" y="2260600"/>
            <a:ext cx="24542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r"/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286 HA</a:t>
            </a:r>
          </a:p>
          <a:p>
            <a:pPr algn="r"/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5,500 UNITS</a:t>
            </a:r>
          </a:p>
          <a:p>
            <a:pPr algn="r"/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160 M</a:t>
            </a:r>
            <a:r>
              <a:rPr lang="es-ES" sz="1400" baseline="30000">
                <a:solidFill>
                  <a:schemeClr val="bg1"/>
                </a:solidFill>
                <a:latin typeface="Swis721 Cn BT" pitchFamily="34" charset="0"/>
              </a:rPr>
              <a:t>2</a:t>
            </a:r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 AVERAGE AREA</a:t>
            </a:r>
            <a:endParaRPr lang="es-ES" sz="1400" baseline="30000">
              <a:solidFill>
                <a:schemeClr val="bg1"/>
              </a:solidFill>
              <a:latin typeface="Swis721 Cn BT" pitchFamily="34" charset="0"/>
            </a:endParaRPr>
          </a:p>
        </p:txBody>
      </p:sp>
      <p:pic>
        <p:nvPicPr>
          <p:cNvPr id="63500" name="Picture 4" descr="CROQUIS casas paread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73975" y="995363"/>
            <a:ext cx="1389063" cy="1041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3501" name="Picture 5" descr="CROQUIS vill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73975" y="4538663"/>
            <a:ext cx="1389063" cy="13033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3502" name="Picture 9" descr="2"/>
          <p:cNvPicPr>
            <a:picLocks noChangeAspect="1" noChangeArrowheads="1"/>
          </p:cNvPicPr>
          <p:nvPr/>
        </p:nvPicPr>
        <p:blipFill>
          <a:blip r:embed="rId6"/>
          <a:srcRect l="9109" r="13016" b="14061"/>
          <a:stretch>
            <a:fillRect/>
          </a:stretch>
        </p:blipFill>
        <p:spPr bwMode="auto">
          <a:xfrm>
            <a:off x="2525713" y="995363"/>
            <a:ext cx="1389062" cy="1041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3503" name="Picture 10" descr="3"/>
          <p:cNvPicPr>
            <a:picLocks noChangeAspect="1" noChangeArrowheads="1"/>
          </p:cNvPicPr>
          <p:nvPr/>
        </p:nvPicPr>
        <p:blipFill>
          <a:blip r:embed="rId7"/>
          <a:srcRect l="8026" t="14185" r="15643"/>
          <a:stretch>
            <a:fillRect/>
          </a:stretch>
        </p:blipFill>
        <p:spPr bwMode="auto">
          <a:xfrm>
            <a:off x="2525713" y="4062413"/>
            <a:ext cx="1389062" cy="17795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Masterplan"/>
          <p:cNvPicPr>
            <a:picLocks noChangeAspect="1" noChangeArrowheads="1"/>
          </p:cNvPicPr>
          <p:nvPr/>
        </p:nvPicPr>
        <p:blipFill>
          <a:blip r:embed="rId3"/>
          <a:srcRect r="581"/>
          <a:stretch>
            <a:fillRect/>
          </a:stretch>
        </p:blipFill>
        <p:spPr bwMode="auto">
          <a:xfrm>
            <a:off x="2468563" y="882650"/>
            <a:ext cx="5019675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>
          <a:xfrm>
            <a:off x="7466013" y="887413"/>
            <a:ext cx="1677987" cy="5064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srgbClr val="FFFFFF"/>
              </a:solidFill>
            </a:endParaRPr>
          </a:p>
        </p:txBody>
      </p:sp>
      <p:pic>
        <p:nvPicPr>
          <p:cNvPr id="65539" name="Picture 4" descr="Perspectiva 2"/>
          <p:cNvPicPr>
            <a:picLocks noChangeAspect="1" noChangeArrowheads="1"/>
          </p:cNvPicPr>
          <p:nvPr/>
        </p:nvPicPr>
        <p:blipFill>
          <a:blip r:embed="rId4"/>
          <a:srcRect t="1968"/>
          <a:stretch>
            <a:fillRect/>
          </a:stretch>
        </p:blipFill>
        <p:spPr bwMode="auto">
          <a:xfrm>
            <a:off x="7466013" y="3963988"/>
            <a:ext cx="1677987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5" descr="Perspectiva 1"/>
          <p:cNvPicPr>
            <a:picLocks noChangeAspect="1" noChangeArrowheads="1"/>
          </p:cNvPicPr>
          <p:nvPr/>
        </p:nvPicPr>
        <p:blipFill>
          <a:blip r:embed="rId5"/>
          <a:srcRect t="1862"/>
          <a:stretch>
            <a:fillRect/>
          </a:stretch>
        </p:blipFill>
        <p:spPr bwMode="auto">
          <a:xfrm>
            <a:off x="7466013" y="1123950"/>
            <a:ext cx="1677987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2454275" cy="6858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srgbClr val="FFFF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981868" y="3429794"/>
            <a:ext cx="6858000" cy="1587"/>
          </a:xfrm>
          <a:prstGeom prst="line">
            <a:avLst/>
          </a:prstGeom>
          <a:ln w="254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446338" y="5970588"/>
            <a:ext cx="6697662" cy="3175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4" name="Rectangle 7"/>
          <p:cNvSpPr>
            <a:spLocks noChangeArrowheads="1"/>
          </p:cNvSpPr>
          <p:nvPr/>
        </p:nvSpPr>
        <p:spPr bwMode="auto">
          <a:xfrm>
            <a:off x="2446338" y="431800"/>
            <a:ext cx="3386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SPAIN, ESTEPONA</a:t>
            </a:r>
          </a:p>
        </p:txBody>
      </p:sp>
      <p:sp>
        <p:nvSpPr>
          <p:cNvPr id="65545" name="Rectangle 7"/>
          <p:cNvSpPr>
            <a:spLocks noChangeArrowheads="1"/>
          </p:cNvSpPr>
          <p:nvPr/>
        </p:nvSpPr>
        <p:spPr bwMode="auto">
          <a:xfrm>
            <a:off x="5832475" y="268288"/>
            <a:ext cx="1258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PROJECT NAME</a:t>
            </a:r>
          </a:p>
        </p:txBody>
      </p:sp>
      <p:sp>
        <p:nvSpPr>
          <p:cNvPr id="65546" name="Rectangle 7"/>
          <p:cNvSpPr>
            <a:spLocks noChangeArrowheads="1"/>
          </p:cNvSpPr>
          <p:nvPr/>
        </p:nvSpPr>
        <p:spPr bwMode="auto">
          <a:xfrm>
            <a:off x="2454275" y="268288"/>
            <a:ext cx="974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LOCATION</a:t>
            </a:r>
          </a:p>
        </p:txBody>
      </p:sp>
      <p:sp>
        <p:nvSpPr>
          <p:cNvPr id="65547" name="Rectangle 7"/>
          <p:cNvSpPr>
            <a:spLocks noChangeArrowheads="1"/>
          </p:cNvSpPr>
          <p:nvPr/>
        </p:nvSpPr>
        <p:spPr bwMode="auto">
          <a:xfrm>
            <a:off x="5832475" y="431800"/>
            <a:ext cx="3311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METROVACESA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2446338" y="884238"/>
            <a:ext cx="6697662" cy="3175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9" name="Rectangle 3"/>
          <p:cNvSpPr txBox="1">
            <a:spLocks noChangeArrowheads="1"/>
          </p:cNvSpPr>
          <p:nvPr/>
        </p:nvSpPr>
        <p:spPr bwMode="auto">
          <a:xfrm>
            <a:off x="0" y="884238"/>
            <a:ext cx="2446338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MASTER PLANS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  <p:sp>
        <p:nvSpPr>
          <p:cNvPr id="65550" name="Text Box 2"/>
          <p:cNvSpPr txBox="1">
            <a:spLocks noChangeArrowheads="1"/>
          </p:cNvSpPr>
          <p:nvPr/>
        </p:nvSpPr>
        <p:spPr bwMode="auto">
          <a:xfrm>
            <a:off x="0" y="3435350"/>
            <a:ext cx="24542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r"/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32 HA</a:t>
            </a:r>
          </a:p>
          <a:p>
            <a:pPr algn="r"/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420 UNITS</a:t>
            </a:r>
          </a:p>
          <a:p>
            <a:pPr algn="r"/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160 M</a:t>
            </a:r>
            <a:r>
              <a:rPr lang="es-ES" sz="1400" baseline="30000">
                <a:solidFill>
                  <a:schemeClr val="bg1"/>
                </a:solidFill>
                <a:latin typeface="Swis721 Cn BT" pitchFamily="34" charset="0"/>
              </a:rPr>
              <a:t>2</a:t>
            </a:r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 AVERAGE AREA</a:t>
            </a:r>
            <a:endParaRPr lang="es-ES" sz="1400" baseline="30000">
              <a:solidFill>
                <a:schemeClr val="bg1"/>
              </a:solidFill>
              <a:latin typeface="Swis721 Cn BT" pitchFamily="34" charset="0"/>
            </a:endParaRPr>
          </a:p>
        </p:txBody>
      </p:sp>
      <p:pic>
        <p:nvPicPr>
          <p:cNvPr id="65551" name="Picture 3" descr="Perspectiva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33650" y="3763963"/>
            <a:ext cx="869950" cy="20986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8" name="Straight Connector 37"/>
          <p:cNvCxnSpPr>
            <a:stCxn id="65547" idx="2"/>
          </p:cNvCxnSpPr>
          <p:nvPr/>
        </p:nvCxnSpPr>
        <p:spPr>
          <a:xfrm rot="5400000">
            <a:off x="4876006" y="3361532"/>
            <a:ext cx="5203825" cy="20638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MASTERPL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5388" y="1306513"/>
            <a:ext cx="6678612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2454275" cy="6858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s-CL" sz="1400" dirty="0">
                <a:solidFill>
                  <a:schemeClr val="bg1"/>
                </a:solidFill>
                <a:latin typeface="Swis721 Cn BT" pitchFamily="34" charset="0"/>
              </a:rPr>
              <a:t>ASSOCIATE: ARCHIPLAN</a:t>
            </a:r>
            <a:endParaRPr lang="es-ES" sz="1400" dirty="0">
              <a:solidFill>
                <a:schemeClr val="bg1"/>
              </a:solidFill>
              <a:latin typeface="Swis721 Cn BT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981868" y="3429794"/>
            <a:ext cx="6858000" cy="1587"/>
          </a:xfrm>
          <a:prstGeom prst="line">
            <a:avLst/>
          </a:prstGeom>
          <a:ln w="254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446338" y="5473700"/>
            <a:ext cx="6697662" cy="1588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89" name="Rectangle 7"/>
          <p:cNvSpPr>
            <a:spLocks noChangeArrowheads="1"/>
          </p:cNvSpPr>
          <p:nvPr/>
        </p:nvSpPr>
        <p:spPr bwMode="auto">
          <a:xfrm>
            <a:off x="2446338" y="431800"/>
            <a:ext cx="3386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MOROCCO, MARRAKESH</a:t>
            </a:r>
          </a:p>
        </p:txBody>
      </p:sp>
      <p:sp>
        <p:nvSpPr>
          <p:cNvPr id="67590" name="Rectangle 7"/>
          <p:cNvSpPr>
            <a:spLocks noChangeArrowheads="1"/>
          </p:cNvSpPr>
          <p:nvPr/>
        </p:nvSpPr>
        <p:spPr bwMode="auto">
          <a:xfrm>
            <a:off x="5832475" y="268288"/>
            <a:ext cx="1258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solidFill>
                  <a:schemeClr val="bg1"/>
                </a:solidFill>
                <a:latin typeface="Swis721 Ex BT" pitchFamily="34" charset="0"/>
              </a:rPr>
              <a:t>PROJECT NAME</a:t>
            </a: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2454275" y="268288"/>
            <a:ext cx="974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LOCATION</a:t>
            </a:r>
          </a:p>
        </p:txBody>
      </p:sp>
      <p:sp>
        <p:nvSpPr>
          <p:cNvPr id="67592" name="Rectangle 7"/>
          <p:cNvSpPr>
            <a:spLocks noChangeArrowheads="1"/>
          </p:cNvSpPr>
          <p:nvPr/>
        </p:nvSpPr>
        <p:spPr bwMode="auto">
          <a:xfrm>
            <a:off x="5832475" y="431800"/>
            <a:ext cx="3311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BAB MARRAKESH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2446338" y="1284288"/>
            <a:ext cx="6697662" cy="3175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4" name="Rectangle 3"/>
          <p:cNvSpPr txBox="1">
            <a:spLocks noChangeArrowheads="1"/>
          </p:cNvSpPr>
          <p:nvPr/>
        </p:nvSpPr>
        <p:spPr bwMode="auto">
          <a:xfrm>
            <a:off x="0" y="884238"/>
            <a:ext cx="2446338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MASTER PLANS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  <p:sp>
        <p:nvSpPr>
          <p:cNvPr id="67595" name="Text Box 2"/>
          <p:cNvSpPr txBox="1">
            <a:spLocks noChangeArrowheads="1"/>
          </p:cNvSpPr>
          <p:nvPr/>
        </p:nvSpPr>
        <p:spPr bwMode="auto">
          <a:xfrm>
            <a:off x="0" y="2211388"/>
            <a:ext cx="24542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r"/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47 HA</a:t>
            </a:r>
          </a:p>
          <a:p>
            <a:pPr algn="r"/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480 UNITS</a:t>
            </a:r>
          </a:p>
          <a:p>
            <a:pPr algn="r"/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140 M</a:t>
            </a:r>
            <a:r>
              <a:rPr lang="es-ES" sz="1400" baseline="30000">
                <a:solidFill>
                  <a:schemeClr val="bg1"/>
                </a:solidFill>
                <a:latin typeface="Swis721 Cn BT" pitchFamily="34" charset="0"/>
              </a:rPr>
              <a:t>2</a:t>
            </a:r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 AVERAGE AREA</a:t>
            </a:r>
            <a:endParaRPr lang="es-ES" sz="1400" baseline="30000">
              <a:solidFill>
                <a:schemeClr val="bg1"/>
              </a:solidFill>
              <a:latin typeface="Swis721 Cn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MASTER PLAN MAZAGON 2006-12-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6338" y="887413"/>
            <a:ext cx="6142037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5" descr="elevacion 02  4 pis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8650" y="882650"/>
            <a:ext cx="2879725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-7938" y="0"/>
            <a:ext cx="2454276" cy="6858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s-CL" sz="1400" dirty="0">
                <a:solidFill>
                  <a:schemeClr val="bg1"/>
                </a:solidFill>
                <a:latin typeface="Swis721 Cn BT" pitchFamily="34" charset="0"/>
              </a:rPr>
              <a:t>ASSOCIATE: ARCHIPLAN</a:t>
            </a:r>
            <a:endParaRPr lang="es-ES" sz="1400" dirty="0">
              <a:solidFill>
                <a:schemeClr val="bg1"/>
              </a:solidFill>
              <a:latin typeface="Swis721 Cn BT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981868" y="3429794"/>
            <a:ext cx="6858000" cy="1587"/>
          </a:xfrm>
          <a:prstGeom prst="line">
            <a:avLst/>
          </a:prstGeom>
          <a:ln w="254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446338" y="5970588"/>
            <a:ext cx="6697662" cy="3175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38" name="Rectangle 7"/>
          <p:cNvSpPr>
            <a:spLocks noChangeArrowheads="1"/>
          </p:cNvSpPr>
          <p:nvPr/>
        </p:nvSpPr>
        <p:spPr bwMode="auto">
          <a:xfrm>
            <a:off x="2446338" y="431800"/>
            <a:ext cx="3386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SPAIN, CADIZ</a:t>
            </a: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5832475" y="268288"/>
            <a:ext cx="1258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PROJECT NAME</a:t>
            </a:r>
          </a:p>
        </p:txBody>
      </p:sp>
      <p:sp>
        <p:nvSpPr>
          <p:cNvPr id="69640" name="Rectangle 7"/>
          <p:cNvSpPr>
            <a:spLocks noChangeArrowheads="1"/>
          </p:cNvSpPr>
          <p:nvPr/>
        </p:nvSpPr>
        <p:spPr bwMode="auto">
          <a:xfrm>
            <a:off x="2454275" y="268288"/>
            <a:ext cx="974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LOCATION</a:t>
            </a:r>
          </a:p>
        </p:txBody>
      </p:sp>
      <p:sp>
        <p:nvSpPr>
          <p:cNvPr id="69641" name="Rectangle 7"/>
          <p:cNvSpPr>
            <a:spLocks noChangeArrowheads="1"/>
          </p:cNvSpPr>
          <p:nvPr/>
        </p:nvSpPr>
        <p:spPr bwMode="auto">
          <a:xfrm>
            <a:off x="5832475" y="431800"/>
            <a:ext cx="3311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MAZAGON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2446338" y="884238"/>
            <a:ext cx="6697662" cy="3175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43" name="Rectangle 3"/>
          <p:cNvSpPr txBox="1">
            <a:spLocks noChangeArrowheads="1"/>
          </p:cNvSpPr>
          <p:nvPr/>
        </p:nvSpPr>
        <p:spPr bwMode="auto">
          <a:xfrm>
            <a:off x="0" y="884238"/>
            <a:ext cx="2446338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MASTER PLANS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  <p:sp>
        <p:nvSpPr>
          <p:cNvPr id="69644" name="Text Box 2"/>
          <p:cNvSpPr txBox="1">
            <a:spLocks noChangeArrowheads="1"/>
          </p:cNvSpPr>
          <p:nvPr/>
        </p:nvSpPr>
        <p:spPr bwMode="auto">
          <a:xfrm>
            <a:off x="7938" y="2260600"/>
            <a:ext cx="24542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r"/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 </a:t>
            </a:r>
          </a:p>
          <a:p>
            <a:pPr algn="r"/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650 UNITS</a:t>
            </a:r>
          </a:p>
          <a:p>
            <a:pPr algn="r"/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140 M</a:t>
            </a:r>
            <a:r>
              <a:rPr lang="es-ES" sz="1400" baseline="30000">
                <a:solidFill>
                  <a:schemeClr val="bg1"/>
                </a:solidFill>
                <a:latin typeface="Swis721 Cn BT" pitchFamily="34" charset="0"/>
              </a:rPr>
              <a:t>2</a:t>
            </a:r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 AVERAGE AREA</a:t>
            </a:r>
            <a:endParaRPr lang="es-ES" sz="1400" baseline="30000">
              <a:solidFill>
                <a:schemeClr val="bg1"/>
              </a:solidFill>
              <a:latin typeface="Swis721 Cn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3" descr="Masterplan 17 Agos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8563" y="882650"/>
            <a:ext cx="6027737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-7938" y="0"/>
            <a:ext cx="2454276" cy="6858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s-CL" sz="1400" dirty="0">
                <a:solidFill>
                  <a:schemeClr val="bg1"/>
                </a:solidFill>
                <a:latin typeface="Swis721 Cn BT" pitchFamily="34" charset="0"/>
              </a:rPr>
              <a:t>ASSOCIATE: ARCHIPLAN</a:t>
            </a:r>
            <a:endParaRPr lang="es-ES" sz="1400" dirty="0">
              <a:solidFill>
                <a:schemeClr val="bg1"/>
              </a:solidFill>
              <a:latin typeface="Swis721 Cn BT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981868" y="3429794"/>
            <a:ext cx="6858000" cy="1587"/>
          </a:xfrm>
          <a:prstGeom prst="line">
            <a:avLst/>
          </a:prstGeom>
          <a:ln w="254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446338" y="5970588"/>
            <a:ext cx="6697662" cy="3175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5" name="Rectangle 7"/>
          <p:cNvSpPr>
            <a:spLocks noChangeArrowheads="1"/>
          </p:cNvSpPr>
          <p:nvPr/>
        </p:nvSpPr>
        <p:spPr bwMode="auto">
          <a:xfrm>
            <a:off x="2446338" y="431800"/>
            <a:ext cx="3386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SPAIN, TARIFA</a:t>
            </a:r>
          </a:p>
        </p:txBody>
      </p:sp>
      <p:sp>
        <p:nvSpPr>
          <p:cNvPr id="71686" name="Rectangle 7"/>
          <p:cNvSpPr>
            <a:spLocks noChangeArrowheads="1"/>
          </p:cNvSpPr>
          <p:nvPr/>
        </p:nvSpPr>
        <p:spPr bwMode="auto">
          <a:xfrm>
            <a:off x="5832475" y="268288"/>
            <a:ext cx="1258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PROJECT NAME</a:t>
            </a: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2454275" y="268288"/>
            <a:ext cx="974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LOCATION</a:t>
            </a:r>
          </a:p>
        </p:txBody>
      </p:sp>
      <p:sp>
        <p:nvSpPr>
          <p:cNvPr id="71688" name="Rectangle 7"/>
          <p:cNvSpPr>
            <a:spLocks noChangeArrowheads="1"/>
          </p:cNvSpPr>
          <p:nvPr/>
        </p:nvSpPr>
        <p:spPr bwMode="auto">
          <a:xfrm>
            <a:off x="5832475" y="431800"/>
            <a:ext cx="3311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EL HABA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2446338" y="884238"/>
            <a:ext cx="6697662" cy="3175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90" name="Rectangle 3"/>
          <p:cNvSpPr txBox="1">
            <a:spLocks noChangeArrowheads="1"/>
          </p:cNvSpPr>
          <p:nvPr/>
        </p:nvSpPr>
        <p:spPr bwMode="auto">
          <a:xfrm>
            <a:off x="0" y="884238"/>
            <a:ext cx="2446338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MASTER PLANS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  <p:sp>
        <p:nvSpPr>
          <p:cNvPr id="71691" name="Text Box 2"/>
          <p:cNvSpPr txBox="1">
            <a:spLocks noChangeArrowheads="1"/>
          </p:cNvSpPr>
          <p:nvPr/>
        </p:nvSpPr>
        <p:spPr bwMode="auto">
          <a:xfrm>
            <a:off x="-7938" y="2211388"/>
            <a:ext cx="2454276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r"/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580 HA</a:t>
            </a:r>
          </a:p>
          <a:p>
            <a:pPr algn="r"/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5,200 UNITS</a:t>
            </a:r>
          </a:p>
          <a:p>
            <a:pPr algn="r"/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140 M</a:t>
            </a:r>
            <a:r>
              <a:rPr lang="es-ES" sz="1400" baseline="30000">
                <a:solidFill>
                  <a:schemeClr val="bg1"/>
                </a:solidFill>
                <a:latin typeface="Swis721 Cn BT" pitchFamily="34" charset="0"/>
              </a:rPr>
              <a:t>2</a:t>
            </a:r>
            <a:r>
              <a:rPr lang="es-ES" sz="1400">
                <a:solidFill>
                  <a:schemeClr val="bg1"/>
                </a:solidFill>
                <a:latin typeface="Swis721 Cn BT" pitchFamily="34" charset="0"/>
              </a:rPr>
              <a:t> AVERAGE AREA</a:t>
            </a:r>
            <a:endParaRPr lang="es-ES" sz="1400" baseline="30000">
              <a:solidFill>
                <a:schemeClr val="bg1"/>
              </a:solidFill>
              <a:latin typeface="Swis721 Cn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2" descr="Lam 022 Imagenes-22"/>
          <p:cNvPicPr>
            <a:picLocks noChangeAspect="1" noChangeArrowheads="1"/>
          </p:cNvPicPr>
          <p:nvPr/>
        </p:nvPicPr>
        <p:blipFill>
          <a:blip r:embed="rId3"/>
          <a:srcRect t="63728"/>
          <a:stretch>
            <a:fillRect/>
          </a:stretch>
        </p:blipFill>
        <p:spPr bwMode="auto">
          <a:xfrm>
            <a:off x="4895850" y="4305300"/>
            <a:ext cx="424815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12" descr="Lam 022 Imagenes-22"/>
          <p:cNvPicPr>
            <a:picLocks noChangeAspect="1" noChangeArrowheads="1"/>
          </p:cNvPicPr>
          <p:nvPr/>
        </p:nvPicPr>
        <p:blipFill>
          <a:blip r:embed="rId3"/>
          <a:srcRect b="38335"/>
          <a:stretch>
            <a:fillRect/>
          </a:stretch>
        </p:blipFill>
        <p:spPr bwMode="auto">
          <a:xfrm>
            <a:off x="2446338" y="889000"/>
            <a:ext cx="669766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454275" cy="6858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FFFFF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454275" y="884238"/>
            <a:ext cx="6689725" cy="4762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895850" y="4305300"/>
            <a:ext cx="4248150" cy="1588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34" name="Text Box 2"/>
          <p:cNvSpPr txBox="1">
            <a:spLocks noChangeArrowheads="1"/>
          </p:cNvSpPr>
          <p:nvPr/>
        </p:nvSpPr>
        <p:spPr bwMode="auto">
          <a:xfrm>
            <a:off x="0" y="3435350"/>
            <a:ext cx="2454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MASTER PLAN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COMMERCIAL, INDUSTRIAL CORPORATE, HOUSING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AREA: 650 HA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TOTAL INVESTMENT: US$ 1,691 MM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ASSOCIATE: ARCHIPLAN</a:t>
            </a:r>
            <a:endParaRPr lang="es-ES" sz="1200">
              <a:solidFill>
                <a:schemeClr val="bg1"/>
              </a:solidFill>
              <a:latin typeface="Swis721 Cn BT" pitchFamily="34" charset="0"/>
            </a:endParaRP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5832475" y="268288"/>
            <a:ext cx="1258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PROJECT NAME</a:t>
            </a:r>
          </a:p>
        </p:txBody>
      </p:sp>
      <p:sp>
        <p:nvSpPr>
          <p:cNvPr id="73736" name="Rectangle 7"/>
          <p:cNvSpPr>
            <a:spLocks noChangeArrowheads="1"/>
          </p:cNvSpPr>
          <p:nvPr/>
        </p:nvSpPr>
        <p:spPr bwMode="auto">
          <a:xfrm>
            <a:off x="2454275" y="268288"/>
            <a:ext cx="974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LOCATION</a:t>
            </a:r>
          </a:p>
        </p:txBody>
      </p:sp>
      <p:sp>
        <p:nvSpPr>
          <p:cNvPr id="73737" name="Rectangle 7"/>
          <p:cNvSpPr>
            <a:spLocks noChangeArrowheads="1"/>
          </p:cNvSpPr>
          <p:nvPr/>
        </p:nvSpPr>
        <p:spPr bwMode="auto">
          <a:xfrm>
            <a:off x="2446338" y="433388"/>
            <a:ext cx="33861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SPAIN, TOLEDO</a:t>
            </a:r>
          </a:p>
        </p:txBody>
      </p:sp>
      <p:sp>
        <p:nvSpPr>
          <p:cNvPr id="73738" name="Rectangle 7"/>
          <p:cNvSpPr>
            <a:spLocks noChangeArrowheads="1"/>
          </p:cNvSpPr>
          <p:nvPr/>
        </p:nvSpPr>
        <p:spPr bwMode="auto">
          <a:xfrm>
            <a:off x="5832475" y="431800"/>
            <a:ext cx="3311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VALDECABA BAJA</a:t>
            </a:r>
          </a:p>
        </p:txBody>
      </p:sp>
      <p:pic>
        <p:nvPicPr>
          <p:cNvPr id="73739" name="Picture 11" descr="Lam 018 MASTER PLAN 2006-12-04-MAsterpl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7925" y="3822700"/>
            <a:ext cx="2447925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Connector 17"/>
          <p:cNvCxnSpPr/>
          <p:nvPr/>
        </p:nvCxnSpPr>
        <p:spPr>
          <a:xfrm flipV="1">
            <a:off x="2446338" y="5975350"/>
            <a:ext cx="6697662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6200000" flipH="1">
            <a:off x="3790156" y="4928394"/>
            <a:ext cx="2211388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446338" y="3821113"/>
            <a:ext cx="2449512" cy="1587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-981868" y="3429794"/>
            <a:ext cx="6858000" cy="1587"/>
          </a:xfrm>
          <a:prstGeom prst="line">
            <a:avLst/>
          </a:prstGeom>
          <a:ln w="254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44" name="Rectangle 3"/>
          <p:cNvSpPr txBox="1">
            <a:spLocks noChangeArrowheads="1"/>
          </p:cNvSpPr>
          <p:nvPr/>
        </p:nvSpPr>
        <p:spPr bwMode="auto">
          <a:xfrm>
            <a:off x="1022350" y="882650"/>
            <a:ext cx="1423988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  <a:buFont typeface="Arial" charset="0"/>
              <a:buChar char="•"/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  HOUSING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  <p:sp>
        <p:nvSpPr>
          <p:cNvPr id="73745" name="Rectangle 3"/>
          <p:cNvSpPr txBox="1">
            <a:spLocks noChangeArrowheads="1"/>
          </p:cNvSpPr>
          <p:nvPr/>
        </p:nvSpPr>
        <p:spPr bwMode="auto">
          <a:xfrm>
            <a:off x="1022350" y="1497013"/>
            <a:ext cx="1395413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  <a:buFont typeface="Arial" charset="0"/>
              <a:buChar char="•"/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  RESORT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  <p:sp>
        <p:nvSpPr>
          <p:cNvPr id="73746" name="Rectangle 3"/>
          <p:cNvSpPr txBox="1">
            <a:spLocks noChangeArrowheads="1"/>
          </p:cNvSpPr>
          <p:nvPr/>
        </p:nvSpPr>
        <p:spPr bwMode="auto">
          <a:xfrm>
            <a:off x="1022350" y="1206500"/>
            <a:ext cx="1423988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  <a:buFont typeface="Arial" charset="0"/>
              <a:buChar char="•"/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  CORPORATE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3" descr="JOCKEYPLAZAPM"/>
          <p:cNvPicPr>
            <a:picLocks noChangeAspect="1" noChangeArrowheads="1"/>
          </p:cNvPicPr>
          <p:nvPr/>
        </p:nvPicPr>
        <p:blipFill>
          <a:blip r:embed="rId3"/>
          <a:srcRect l="3107" r="9709" b="4710"/>
          <a:stretch>
            <a:fillRect/>
          </a:stretch>
        </p:blipFill>
        <p:spPr bwMode="auto">
          <a:xfrm>
            <a:off x="5262563" y="889000"/>
            <a:ext cx="3881437" cy="25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5778" name="Picture 4" descr="JOCKEYPLAZAVISTANORORIENTE"/>
          <p:cNvPicPr>
            <a:picLocks noChangeAspect="1" noChangeArrowheads="1"/>
          </p:cNvPicPr>
          <p:nvPr/>
        </p:nvPicPr>
        <p:blipFill>
          <a:blip r:embed="rId4"/>
          <a:srcRect r="3058"/>
          <a:stretch>
            <a:fillRect/>
          </a:stretch>
        </p:blipFill>
        <p:spPr bwMode="auto">
          <a:xfrm>
            <a:off x="2454275" y="3422650"/>
            <a:ext cx="1987550" cy="25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5779" name="Picture 5" descr="JOCKEYPLAZAPERSUNIVERSIDA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54275" y="881063"/>
            <a:ext cx="1271588" cy="2547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5780" name="Picture 8" descr="JOCKEYPLAZAPERS"/>
          <p:cNvPicPr>
            <a:picLocks noChangeAspect="1" noChangeArrowheads="1"/>
          </p:cNvPicPr>
          <p:nvPr/>
        </p:nvPicPr>
        <p:blipFill>
          <a:blip r:embed="rId6"/>
          <a:srcRect r="11261"/>
          <a:stretch>
            <a:fillRect/>
          </a:stretch>
        </p:blipFill>
        <p:spPr bwMode="auto">
          <a:xfrm>
            <a:off x="4441825" y="3429000"/>
            <a:ext cx="4702175" cy="2533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5781" name="Picture 9" descr="JOCKEYPLAZAPERSPLAZANEGOCI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25863" y="889000"/>
            <a:ext cx="1536700" cy="25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454275" cy="6858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981868" y="3429794"/>
            <a:ext cx="6858000" cy="1587"/>
          </a:xfrm>
          <a:prstGeom prst="line">
            <a:avLst/>
          </a:prstGeom>
          <a:ln w="254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454275" y="884238"/>
            <a:ext cx="6689725" cy="4762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446338" y="5975350"/>
            <a:ext cx="6697662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446338" y="3435350"/>
            <a:ext cx="6697662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6200000" flipH="1">
            <a:off x="2377282" y="2086769"/>
            <a:ext cx="2697162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H="1">
            <a:off x="3913982" y="2086769"/>
            <a:ext cx="2697162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3099593" y="4777582"/>
            <a:ext cx="2684463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790" name="Text Box 2"/>
          <p:cNvSpPr txBox="1">
            <a:spLocks noChangeArrowheads="1"/>
          </p:cNvSpPr>
          <p:nvPr/>
        </p:nvSpPr>
        <p:spPr bwMode="auto">
          <a:xfrm>
            <a:off x="0" y="3435350"/>
            <a:ext cx="2454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MASTER PLAN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CORPORATE AND COMMERCIAL CENTER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AREA: 28 HA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TOTAL INVESTMENT: US$ 87 MM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ASSOCIATE: URBE</a:t>
            </a:r>
            <a:endParaRPr lang="es-ES" sz="1200">
              <a:solidFill>
                <a:schemeClr val="bg1"/>
              </a:solidFill>
              <a:latin typeface="Swis721 Cn BT" pitchFamily="34" charset="0"/>
            </a:endParaRPr>
          </a:p>
        </p:txBody>
      </p:sp>
      <p:sp>
        <p:nvSpPr>
          <p:cNvPr id="75791" name="Rectangle 7"/>
          <p:cNvSpPr>
            <a:spLocks noChangeArrowheads="1"/>
          </p:cNvSpPr>
          <p:nvPr/>
        </p:nvSpPr>
        <p:spPr bwMode="auto">
          <a:xfrm>
            <a:off x="2446338" y="431800"/>
            <a:ext cx="3386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LIMA, PERU</a:t>
            </a:r>
          </a:p>
        </p:txBody>
      </p:sp>
      <p:sp>
        <p:nvSpPr>
          <p:cNvPr id="75792" name="Rectangle 7"/>
          <p:cNvSpPr>
            <a:spLocks noChangeArrowheads="1"/>
          </p:cNvSpPr>
          <p:nvPr/>
        </p:nvSpPr>
        <p:spPr bwMode="auto">
          <a:xfrm>
            <a:off x="5832475" y="268288"/>
            <a:ext cx="1258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PROJECT NAME</a:t>
            </a:r>
          </a:p>
        </p:txBody>
      </p:sp>
      <p:sp>
        <p:nvSpPr>
          <p:cNvPr id="75793" name="Rectangle 7"/>
          <p:cNvSpPr>
            <a:spLocks noChangeArrowheads="1"/>
          </p:cNvSpPr>
          <p:nvPr/>
        </p:nvSpPr>
        <p:spPr bwMode="auto">
          <a:xfrm>
            <a:off x="2454275" y="268288"/>
            <a:ext cx="974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LOCATION</a:t>
            </a:r>
          </a:p>
        </p:txBody>
      </p:sp>
      <p:sp>
        <p:nvSpPr>
          <p:cNvPr id="75794" name="Rectangle 7"/>
          <p:cNvSpPr>
            <a:spLocks noChangeArrowheads="1"/>
          </p:cNvSpPr>
          <p:nvPr/>
        </p:nvSpPr>
        <p:spPr bwMode="auto">
          <a:xfrm>
            <a:off x="5832475" y="431800"/>
            <a:ext cx="3311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JOCKEY PLAZA</a:t>
            </a:r>
          </a:p>
        </p:txBody>
      </p:sp>
      <p:sp>
        <p:nvSpPr>
          <p:cNvPr id="75795" name="Rectangle 3"/>
          <p:cNvSpPr txBox="1">
            <a:spLocks noChangeArrowheads="1"/>
          </p:cNvSpPr>
          <p:nvPr/>
        </p:nvSpPr>
        <p:spPr bwMode="auto">
          <a:xfrm>
            <a:off x="0" y="882650"/>
            <a:ext cx="2446338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  <a:buFont typeface="Arial" charset="0"/>
              <a:buChar char="•"/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  EDIFICIOS CORPORATIVOS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0482" name="Text Box 9"/>
          <p:cNvSpPr txBox="1">
            <a:spLocks noChangeArrowheads="1"/>
          </p:cNvSpPr>
          <p:nvPr/>
        </p:nvSpPr>
        <p:spPr bwMode="auto">
          <a:xfrm>
            <a:off x="214313" y="1143000"/>
            <a:ext cx="7000875" cy="615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CONTEXTO GEOGRÁFICO</a:t>
            </a: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endParaRPr lang="es-ES" sz="2200" b="1">
              <a:latin typeface="Calibri" pitchFamily="34" charset="0"/>
            </a:endParaRPr>
          </a:p>
        </p:txBody>
      </p:sp>
      <p:pic>
        <p:nvPicPr>
          <p:cNvPr id="11" name="Picture 3" descr="nort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84313"/>
            <a:ext cx="4859338" cy="266541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" name="Picture 10" descr="3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1488" y="1484313"/>
            <a:ext cx="2208212" cy="266541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" name="Picture 7" descr="DSC03555"/>
          <p:cNvPicPr>
            <a:picLocks noChangeArrowheads="1"/>
          </p:cNvPicPr>
          <p:nvPr/>
        </p:nvPicPr>
        <p:blipFill>
          <a:blip r:embed="rId4">
            <a:lum bright="8000" contrast="8000"/>
          </a:blip>
          <a:srcRect/>
          <a:stretch>
            <a:fillRect/>
          </a:stretch>
        </p:blipFill>
        <p:spPr bwMode="auto">
          <a:xfrm>
            <a:off x="6443663" y="1484313"/>
            <a:ext cx="1730375" cy="1512887"/>
          </a:xfrm>
          <a:prstGeom prst="rect">
            <a:avLst/>
          </a:prstGeom>
          <a:noFill/>
          <a:ln w="254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" name="Picture 9" descr="59813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21600" y="1484313"/>
            <a:ext cx="1422400" cy="1512887"/>
          </a:xfrm>
          <a:prstGeom prst="rect">
            <a:avLst/>
          </a:prstGeom>
          <a:noFill/>
          <a:ln w="254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" name="Picture 10" descr="centro 1"/>
          <p:cNvPicPr>
            <a:picLocks noChangeAspect="1" noChangeArrowheads="1"/>
          </p:cNvPicPr>
          <p:nvPr/>
        </p:nvPicPr>
        <p:blipFill>
          <a:blip r:embed="rId6"/>
          <a:srcRect l="20183"/>
          <a:stretch>
            <a:fillRect/>
          </a:stretch>
        </p:blipFill>
        <p:spPr bwMode="auto">
          <a:xfrm>
            <a:off x="6443663" y="2924175"/>
            <a:ext cx="2700337" cy="1225550"/>
          </a:xfrm>
          <a:prstGeom prst="rect">
            <a:avLst/>
          </a:prstGeom>
          <a:noFill/>
          <a:ln w="254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" name="Picture 7" descr="DSC03571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149725"/>
            <a:ext cx="985838" cy="163353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" name="Picture 9" descr="DSC03593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222875"/>
            <a:ext cx="985838" cy="16351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" name="Picture 6" descr="DSC03550"/>
          <p:cNvPicPr>
            <a:picLocks noChangeAspect="1" noChangeArrowheads="1"/>
          </p:cNvPicPr>
          <p:nvPr/>
        </p:nvPicPr>
        <p:blipFill>
          <a:blip r:embed="rId9">
            <a:lum bright="10000" contrast="10000"/>
          </a:blip>
          <a:srcRect/>
          <a:stretch>
            <a:fillRect/>
          </a:stretch>
        </p:blipFill>
        <p:spPr bwMode="auto">
          <a:xfrm>
            <a:off x="900113" y="4149725"/>
            <a:ext cx="3384550" cy="27082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" name="Picture 1027" descr="sur 1"/>
          <p:cNvPicPr>
            <a:picLocks noChangeAspect="1" noChangeArrowheads="1"/>
          </p:cNvPicPr>
          <p:nvPr/>
        </p:nvPicPr>
        <p:blipFill>
          <a:blip r:embed="rId10"/>
          <a:srcRect r="80830"/>
          <a:stretch>
            <a:fillRect/>
          </a:stretch>
        </p:blipFill>
        <p:spPr bwMode="auto">
          <a:xfrm>
            <a:off x="4284663" y="4149725"/>
            <a:ext cx="1223962" cy="27305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" name="Picture 10" descr="Torres-del-Paine-Serrano-River-Chile.jpg"/>
          <p:cNvPicPr>
            <a:picLocks noChangeAspect="1"/>
          </p:cNvPicPr>
          <p:nvPr/>
        </p:nvPicPr>
        <p:blipFill>
          <a:blip r:embed="rId11"/>
          <a:srcRect b="26408"/>
          <a:stretch>
            <a:fillRect/>
          </a:stretch>
        </p:blipFill>
        <p:spPr bwMode="auto">
          <a:xfrm>
            <a:off x="5508625" y="4149725"/>
            <a:ext cx="3635375" cy="27082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93" name="Picture 7" descr="logo aoa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6338" y="889000"/>
            <a:ext cx="4735512" cy="254635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</p:pic>
      <p:pic>
        <p:nvPicPr>
          <p:cNvPr id="77826" name="Picture 5" descr="DSC_00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73688" y="3429000"/>
            <a:ext cx="1808162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6" descr="DSC_004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46338" y="3429000"/>
            <a:ext cx="292735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7" descr="DSC_0232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81850" y="2417763"/>
            <a:ext cx="1962150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454275" cy="6858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981868" y="3429794"/>
            <a:ext cx="6858000" cy="1587"/>
          </a:xfrm>
          <a:prstGeom prst="line">
            <a:avLst/>
          </a:prstGeom>
          <a:ln w="254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454275" y="884238"/>
            <a:ext cx="6689725" cy="4762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446338" y="5975350"/>
            <a:ext cx="6697662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446338" y="3435350"/>
            <a:ext cx="6697662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834" name="Text Box 2"/>
          <p:cNvSpPr txBox="1">
            <a:spLocks noChangeArrowheads="1"/>
          </p:cNvSpPr>
          <p:nvPr/>
        </p:nvSpPr>
        <p:spPr bwMode="auto">
          <a:xfrm>
            <a:off x="0" y="3435350"/>
            <a:ext cx="24542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LOW INCOME HOUSING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AREA: 2,400 M2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TOTAL INVESTMENT: US$ 2,300,000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ASSOCIATE: ONA ARQUITECTOS</a:t>
            </a:r>
            <a:endParaRPr lang="es-ES" sz="1200">
              <a:solidFill>
                <a:schemeClr val="bg1"/>
              </a:solidFill>
              <a:latin typeface="Swis721 Cn BT" pitchFamily="34" charset="0"/>
            </a:endParaRPr>
          </a:p>
        </p:txBody>
      </p:sp>
      <p:sp>
        <p:nvSpPr>
          <p:cNvPr id="77835" name="Rectangle 7"/>
          <p:cNvSpPr>
            <a:spLocks noChangeArrowheads="1"/>
          </p:cNvSpPr>
          <p:nvPr/>
        </p:nvSpPr>
        <p:spPr bwMode="auto">
          <a:xfrm>
            <a:off x="5832475" y="268288"/>
            <a:ext cx="1258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PROJECT NAME</a:t>
            </a:r>
          </a:p>
        </p:txBody>
      </p:sp>
      <p:sp>
        <p:nvSpPr>
          <p:cNvPr id="77836" name="Rectangle 7"/>
          <p:cNvSpPr>
            <a:spLocks noChangeArrowheads="1"/>
          </p:cNvSpPr>
          <p:nvPr/>
        </p:nvSpPr>
        <p:spPr bwMode="auto">
          <a:xfrm>
            <a:off x="2454275" y="268288"/>
            <a:ext cx="974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LOCATION</a:t>
            </a:r>
          </a:p>
        </p:txBody>
      </p:sp>
      <p:sp>
        <p:nvSpPr>
          <p:cNvPr id="77837" name="Rectangle 7"/>
          <p:cNvSpPr>
            <a:spLocks noChangeArrowheads="1"/>
          </p:cNvSpPr>
          <p:nvPr/>
        </p:nvSpPr>
        <p:spPr bwMode="auto">
          <a:xfrm>
            <a:off x="2446338" y="433388"/>
            <a:ext cx="33861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SPAIN, VILAFRANCA</a:t>
            </a:r>
          </a:p>
        </p:txBody>
      </p:sp>
      <p:sp>
        <p:nvSpPr>
          <p:cNvPr id="77838" name="Rectangle 7"/>
          <p:cNvSpPr>
            <a:spLocks noChangeArrowheads="1"/>
          </p:cNvSpPr>
          <p:nvPr/>
        </p:nvSpPr>
        <p:spPr bwMode="auto">
          <a:xfrm>
            <a:off x="5832475" y="431800"/>
            <a:ext cx="3311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LOW INCOME HOUSING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446338" y="3427413"/>
            <a:ext cx="4735512" cy="1587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6200000" flipH="1">
            <a:off x="4106863" y="4702175"/>
            <a:ext cx="2533650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4639469" y="3426619"/>
            <a:ext cx="5084762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81850" y="2417763"/>
            <a:ext cx="1962150" cy="1587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843" name="Rectangle 3"/>
          <p:cNvSpPr txBox="1">
            <a:spLocks noChangeArrowheads="1"/>
          </p:cNvSpPr>
          <p:nvPr/>
        </p:nvSpPr>
        <p:spPr bwMode="auto">
          <a:xfrm>
            <a:off x="179388" y="836613"/>
            <a:ext cx="2160587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  <a:buFont typeface="Arial" charset="0"/>
              <a:buChar char="•"/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  VIVIENDA SOCIAL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2" descr="edif0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4275" y="889000"/>
            <a:ext cx="3125788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4" name="Picture 13" descr="edif1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882650"/>
            <a:ext cx="327660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454275" cy="6858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981868" y="3429794"/>
            <a:ext cx="6858000" cy="1587"/>
          </a:xfrm>
          <a:prstGeom prst="line">
            <a:avLst/>
          </a:prstGeom>
          <a:ln w="254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454275" y="884238"/>
            <a:ext cx="6689725" cy="4762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446338" y="5975350"/>
            <a:ext cx="6697662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79" name="Text Box 2"/>
          <p:cNvSpPr txBox="1">
            <a:spLocks noChangeArrowheads="1"/>
          </p:cNvSpPr>
          <p:nvPr/>
        </p:nvSpPr>
        <p:spPr bwMode="auto">
          <a:xfrm>
            <a:off x="0" y="3435350"/>
            <a:ext cx="24542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OFFICE BUILDING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AREA: 6,000 M2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ASSOCIATE: VILLANUEVA ARQUITECTOS</a:t>
            </a:r>
            <a:endParaRPr lang="es-ES" sz="1200">
              <a:solidFill>
                <a:schemeClr val="bg1"/>
              </a:solidFill>
              <a:latin typeface="Swis721 Cn BT" pitchFamily="34" charset="0"/>
            </a:endParaRPr>
          </a:p>
        </p:txBody>
      </p:sp>
      <p:sp>
        <p:nvSpPr>
          <p:cNvPr id="79880" name="Rectangle 7"/>
          <p:cNvSpPr>
            <a:spLocks noChangeArrowheads="1"/>
          </p:cNvSpPr>
          <p:nvPr/>
        </p:nvSpPr>
        <p:spPr bwMode="auto">
          <a:xfrm>
            <a:off x="5832475" y="268288"/>
            <a:ext cx="1258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PROJECT NAME</a:t>
            </a:r>
          </a:p>
        </p:txBody>
      </p:sp>
      <p:sp>
        <p:nvSpPr>
          <p:cNvPr id="79881" name="Rectangle 7"/>
          <p:cNvSpPr>
            <a:spLocks noChangeArrowheads="1"/>
          </p:cNvSpPr>
          <p:nvPr/>
        </p:nvSpPr>
        <p:spPr bwMode="auto">
          <a:xfrm>
            <a:off x="2454275" y="268288"/>
            <a:ext cx="974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LOCATION</a:t>
            </a:r>
          </a:p>
        </p:txBody>
      </p:sp>
      <p:sp>
        <p:nvSpPr>
          <p:cNvPr id="79882" name="Rectangle 7"/>
          <p:cNvSpPr>
            <a:spLocks noChangeArrowheads="1"/>
          </p:cNvSpPr>
          <p:nvPr/>
        </p:nvSpPr>
        <p:spPr bwMode="auto">
          <a:xfrm>
            <a:off x="2446338" y="433388"/>
            <a:ext cx="33861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PERU, LIMA</a:t>
            </a:r>
          </a:p>
        </p:txBody>
      </p:sp>
      <p:sp>
        <p:nvSpPr>
          <p:cNvPr id="79883" name="Rectangle 7"/>
          <p:cNvSpPr>
            <a:spLocks noChangeArrowheads="1"/>
          </p:cNvSpPr>
          <p:nvPr/>
        </p:nvSpPr>
        <p:spPr bwMode="auto">
          <a:xfrm>
            <a:off x="5832475" y="431800"/>
            <a:ext cx="3311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PARDO OFFICE BUILDING</a:t>
            </a:r>
          </a:p>
        </p:txBody>
      </p:sp>
      <p:cxnSp>
        <p:nvCxnSpPr>
          <p:cNvPr id="38" name="Straight Connector 37"/>
          <p:cNvCxnSpPr/>
          <p:nvPr/>
        </p:nvCxnSpPr>
        <p:spPr>
          <a:xfrm rot="5400000">
            <a:off x="3037681" y="3425032"/>
            <a:ext cx="5084763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885" name="Picture 14" descr="edif0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9975" y="3573463"/>
            <a:ext cx="1327150" cy="2241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9886" name="Rectangle 3"/>
          <p:cNvSpPr txBox="1">
            <a:spLocks noChangeArrowheads="1"/>
          </p:cNvSpPr>
          <p:nvPr/>
        </p:nvSpPr>
        <p:spPr bwMode="auto">
          <a:xfrm>
            <a:off x="179388" y="836613"/>
            <a:ext cx="223202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  <a:buFont typeface="Arial" charset="0"/>
              <a:buChar char="•"/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 EDIFICIOS CORPORATIVOS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1"/>
          <p:cNvPicPr>
            <a:picLocks noChangeAspect="1" noChangeArrowheads="1"/>
          </p:cNvPicPr>
          <p:nvPr/>
        </p:nvPicPr>
        <p:blipFill>
          <a:blip r:embed="rId3">
            <a:lum contrast="22000"/>
          </a:blip>
          <a:srcRect/>
          <a:stretch>
            <a:fillRect/>
          </a:stretch>
        </p:blipFill>
        <p:spPr bwMode="auto">
          <a:xfrm>
            <a:off x="4989513" y="882650"/>
            <a:ext cx="2540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2" name="Picture 13"/>
          <p:cNvPicPr>
            <a:picLocks noChangeAspect="1" noChangeArrowheads="1"/>
          </p:cNvPicPr>
          <p:nvPr/>
        </p:nvPicPr>
        <p:blipFill>
          <a:blip r:embed="rId4">
            <a:lum contrast="24000"/>
          </a:blip>
          <a:srcRect/>
          <a:stretch>
            <a:fillRect/>
          </a:stretch>
        </p:blipFill>
        <p:spPr bwMode="auto">
          <a:xfrm>
            <a:off x="2446338" y="889000"/>
            <a:ext cx="2543175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454275" cy="6858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981868" y="3429794"/>
            <a:ext cx="6858000" cy="1587"/>
          </a:xfrm>
          <a:prstGeom prst="line">
            <a:avLst/>
          </a:prstGeom>
          <a:ln w="254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454275" y="884238"/>
            <a:ext cx="6689725" cy="4762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446338" y="5975350"/>
            <a:ext cx="6697662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27" name="Text Box 2"/>
          <p:cNvSpPr txBox="1">
            <a:spLocks noChangeArrowheads="1"/>
          </p:cNvSpPr>
          <p:nvPr/>
        </p:nvSpPr>
        <p:spPr bwMode="auto">
          <a:xfrm>
            <a:off x="0" y="3435350"/>
            <a:ext cx="24542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HOUSING, CORPORATE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&amp; HOTEL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AREA: 89,700 M2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TOTAL INVESTMENT: US$ 233 MM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ASSOCIATE: ARCHIPLAN</a:t>
            </a:r>
            <a:endParaRPr lang="es-ES" sz="1200">
              <a:solidFill>
                <a:schemeClr val="bg1"/>
              </a:solidFill>
              <a:latin typeface="Swis721 Cn BT" pitchFamily="34" charset="0"/>
            </a:endParaRPr>
          </a:p>
        </p:txBody>
      </p:sp>
      <p:sp>
        <p:nvSpPr>
          <p:cNvPr id="81928" name="Rectangle 7"/>
          <p:cNvSpPr>
            <a:spLocks noChangeArrowheads="1"/>
          </p:cNvSpPr>
          <p:nvPr/>
        </p:nvSpPr>
        <p:spPr bwMode="auto">
          <a:xfrm>
            <a:off x="5832475" y="268288"/>
            <a:ext cx="1258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PROJECT NAME</a:t>
            </a:r>
          </a:p>
        </p:txBody>
      </p:sp>
      <p:sp>
        <p:nvSpPr>
          <p:cNvPr id="81929" name="Rectangle 7"/>
          <p:cNvSpPr>
            <a:spLocks noChangeArrowheads="1"/>
          </p:cNvSpPr>
          <p:nvPr/>
        </p:nvSpPr>
        <p:spPr bwMode="auto">
          <a:xfrm>
            <a:off x="2417763" y="268288"/>
            <a:ext cx="974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LOCATION</a:t>
            </a:r>
          </a:p>
        </p:txBody>
      </p:sp>
      <p:sp>
        <p:nvSpPr>
          <p:cNvPr id="81930" name="Rectangle 7"/>
          <p:cNvSpPr>
            <a:spLocks noChangeArrowheads="1"/>
          </p:cNvSpPr>
          <p:nvPr/>
        </p:nvSpPr>
        <p:spPr bwMode="auto">
          <a:xfrm>
            <a:off x="2446338" y="433388"/>
            <a:ext cx="33861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USA, MIAMI</a:t>
            </a:r>
          </a:p>
        </p:txBody>
      </p:sp>
      <p:sp>
        <p:nvSpPr>
          <p:cNvPr id="81931" name="Rectangle 7"/>
          <p:cNvSpPr>
            <a:spLocks noChangeArrowheads="1"/>
          </p:cNvSpPr>
          <p:nvPr/>
        </p:nvSpPr>
        <p:spPr bwMode="auto">
          <a:xfrm>
            <a:off x="5832475" y="431800"/>
            <a:ext cx="3311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900 BISCAYNE BAY</a:t>
            </a:r>
          </a:p>
        </p:txBody>
      </p:sp>
      <p:cxnSp>
        <p:nvCxnSpPr>
          <p:cNvPr id="38" name="Straight Connector 37"/>
          <p:cNvCxnSpPr/>
          <p:nvPr/>
        </p:nvCxnSpPr>
        <p:spPr>
          <a:xfrm rot="5400000">
            <a:off x="2447131" y="3418682"/>
            <a:ext cx="5084763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3" name="Rectangle 3"/>
          <p:cNvSpPr txBox="1">
            <a:spLocks noChangeArrowheads="1"/>
          </p:cNvSpPr>
          <p:nvPr/>
        </p:nvSpPr>
        <p:spPr bwMode="auto">
          <a:xfrm>
            <a:off x="0" y="836613"/>
            <a:ext cx="2411413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  <a:buFont typeface="Arial" charset="0"/>
              <a:buChar char="•"/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  HABITACIONAL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  <p:sp>
        <p:nvSpPr>
          <p:cNvPr id="81934" name="Rectangle 3"/>
          <p:cNvSpPr txBox="1">
            <a:spLocks noChangeArrowheads="1"/>
          </p:cNvSpPr>
          <p:nvPr/>
        </p:nvSpPr>
        <p:spPr bwMode="auto">
          <a:xfrm>
            <a:off x="0" y="1484313"/>
            <a:ext cx="139541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  <a:buFont typeface="Arial" charset="0"/>
              <a:buChar char="•"/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  HOTEL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  <p:sp>
        <p:nvSpPr>
          <p:cNvPr id="81935" name="Rectangle 3"/>
          <p:cNvSpPr txBox="1">
            <a:spLocks noChangeArrowheads="1"/>
          </p:cNvSpPr>
          <p:nvPr/>
        </p:nvSpPr>
        <p:spPr bwMode="auto">
          <a:xfrm>
            <a:off x="0" y="1196975"/>
            <a:ext cx="2124075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  <a:buFont typeface="Arial" charset="0"/>
              <a:buChar char="•"/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  CORPORATIVO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2454275" cy="6858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981868" y="3429794"/>
            <a:ext cx="6858000" cy="1587"/>
          </a:xfrm>
          <a:prstGeom prst="line">
            <a:avLst/>
          </a:prstGeom>
          <a:ln w="254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454275" y="884238"/>
            <a:ext cx="6689725" cy="4762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446338" y="5975350"/>
            <a:ext cx="6697662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3" name="Text Box 2"/>
          <p:cNvSpPr txBox="1">
            <a:spLocks noChangeArrowheads="1"/>
          </p:cNvSpPr>
          <p:nvPr/>
        </p:nvSpPr>
        <p:spPr bwMode="auto">
          <a:xfrm>
            <a:off x="0" y="3435350"/>
            <a:ext cx="24542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CORPORATE, HOUSING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&amp; HOTEL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AREA: 95,500 M2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TOTAL INVESTMENT: US$ 248 MM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ASSOCIATE: ARCHIPLAN</a:t>
            </a:r>
            <a:endParaRPr lang="es-ES" sz="1200">
              <a:solidFill>
                <a:schemeClr val="bg1"/>
              </a:solidFill>
              <a:latin typeface="Swis721 Cn BT" pitchFamily="34" charset="0"/>
            </a:endParaRPr>
          </a:p>
        </p:txBody>
      </p:sp>
      <p:sp>
        <p:nvSpPr>
          <p:cNvPr id="83974" name="Rectangle 7"/>
          <p:cNvSpPr>
            <a:spLocks noChangeArrowheads="1"/>
          </p:cNvSpPr>
          <p:nvPr/>
        </p:nvSpPr>
        <p:spPr bwMode="auto">
          <a:xfrm>
            <a:off x="5832475" y="268288"/>
            <a:ext cx="1258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PROJECT NAME</a:t>
            </a: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2454275" y="268288"/>
            <a:ext cx="974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LOCATION</a:t>
            </a:r>
          </a:p>
        </p:txBody>
      </p:sp>
      <p:sp>
        <p:nvSpPr>
          <p:cNvPr id="83976" name="Rectangle 7"/>
          <p:cNvSpPr>
            <a:spLocks noChangeArrowheads="1"/>
          </p:cNvSpPr>
          <p:nvPr/>
        </p:nvSpPr>
        <p:spPr bwMode="auto">
          <a:xfrm>
            <a:off x="2446338" y="433388"/>
            <a:ext cx="33861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USA, MIAMI</a:t>
            </a:r>
          </a:p>
        </p:txBody>
      </p:sp>
      <p:sp>
        <p:nvSpPr>
          <p:cNvPr id="83977" name="Rectangle 7"/>
          <p:cNvSpPr>
            <a:spLocks noChangeArrowheads="1"/>
          </p:cNvSpPr>
          <p:nvPr/>
        </p:nvSpPr>
        <p:spPr bwMode="auto">
          <a:xfrm>
            <a:off x="5832475" y="431800"/>
            <a:ext cx="3311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HERITAGE TOWER</a:t>
            </a:r>
          </a:p>
        </p:txBody>
      </p:sp>
      <p:pic>
        <p:nvPicPr>
          <p:cNvPr id="83978" name="Picture 11" descr="IMG Freedom 4-new"/>
          <p:cNvPicPr>
            <a:picLocks noChangeAspect="1" noChangeArrowheads="1"/>
          </p:cNvPicPr>
          <p:nvPr/>
        </p:nvPicPr>
        <p:blipFill>
          <a:blip r:embed="rId3"/>
          <a:srcRect l="18031" r="16316"/>
          <a:stretch>
            <a:fillRect/>
          </a:stretch>
        </p:blipFill>
        <p:spPr bwMode="auto">
          <a:xfrm>
            <a:off x="5832475" y="889000"/>
            <a:ext cx="2552700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9" name="Picture 13" descr="04_Liberta nigh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6338" y="882650"/>
            <a:ext cx="3378200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0" name="Picture 12" descr="TERRABrch_Eng1_Page_17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5075" y="982663"/>
            <a:ext cx="971550" cy="1765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5" name="Straight Connector 34"/>
          <p:cNvCxnSpPr/>
          <p:nvPr/>
        </p:nvCxnSpPr>
        <p:spPr>
          <a:xfrm rot="5400000">
            <a:off x="3282156" y="3418682"/>
            <a:ext cx="5084763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82" name="Rectangle 3"/>
          <p:cNvSpPr txBox="1">
            <a:spLocks noChangeArrowheads="1"/>
          </p:cNvSpPr>
          <p:nvPr/>
        </p:nvSpPr>
        <p:spPr bwMode="auto">
          <a:xfrm>
            <a:off x="0" y="836613"/>
            <a:ext cx="2411413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  <a:buFont typeface="Arial" charset="0"/>
              <a:buChar char="•"/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  HABITACIONAL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  <p:sp>
        <p:nvSpPr>
          <p:cNvPr id="83983" name="Rectangle 3"/>
          <p:cNvSpPr txBox="1">
            <a:spLocks noChangeArrowheads="1"/>
          </p:cNvSpPr>
          <p:nvPr/>
        </p:nvSpPr>
        <p:spPr bwMode="auto">
          <a:xfrm>
            <a:off x="0" y="1484313"/>
            <a:ext cx="139541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  <a:buFont typeface="Arial" charset="0"/>
              <a:buChar char="•"/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  HOTEL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  <p:sp>
        <p:nvSpPr>
          <p:cNvPr id="83984" name="Rectangle 3"/>
          <p:cNvSpPr txBox="1">
            <a:spLocks noChangeArrowheads="1"/>
          </p:cNvSpPr>
          <p:nvPr/>
        </p:nvSpPr>
        <p:spPr bwMode="auto">
          <a:xfrm>
            <a:off x="0" y="1196975"/>
            <a:ext cx="2124075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  <a:buFont typeface="Arial" charset="0"/>
              <a:buChar char="•"/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  CORPORATIVO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5" descr="Escena 4F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6459538" y="3429000"/>
            <a:ext cx="2684462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8" name="Picture 7" descr="Escena 7F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l="23137" r="7381"/>
          <a:stretch>
            <a:fillRect/>
          </a:stretch>
        </p:blipFill>
        <p:spPr bwMode="auto">
          <a:xfrm>
            <a:off x="2454275" y="1506538"/>
            <a:ext cx="4005263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454275" cy="6858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981868" y="3429794"/>
            <a:ext cx="6858000" cy="1587"/>
          </a:xfrm>
          <a:prstGeom prst="line">
            <a:avLst/>
          </a:prstGeom>
          <a:ln w="254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454275" y="1481138"/>
            <a:ext cx="6689725" cy="4762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446338" y="5351463"/>
            <a:ext cx="6697662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023" name="Picture 6" descr="Escena 3F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6459538" y="1506538"/>
            <a:ext cx="2684462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4" name="Rectangle 7"/>
          <p:cNvSpPr>
            <a:spLocks noChangeArrowheads="1"/>
          </p:cNvSpPr>
          <p:nvPr/>
        </p:nvSpPr>
        <p:spPr bwMode="auto">
          <a:xfrm>
            <a:off x="2446338" y="433388"/>
            <a:ext cx="33861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BRASIL, BELO HORIZONTE</a:t>
            </a:r>
          </a:p>
        </p:txBody>
      </p:sp>
      <p:sp>
        <p:nvSpPr>
          <p:cNvPr id="86025" name="Text Box 2"/>
          <p:cNvSpPr txBox="1">
            <a:spLocks noChangeArrowheads="1"/>
          </p:cNvSpPr>
          <p:nvPr/>
        </p:nvSpPr>
        <p:spPr bwMode="auto">
          <a:xfrm>
            <a:off x="0" y="3435350"/>
            <a:ext cx="24542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CORPORATE BUILDING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AREA: 2,250 m2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TOTAL INVESTMENT: US$ 4,3 MM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YEAR: 2008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ASSOCIATE: FERNANDO GUARELLO</a:t>
            </a:r>
            <a:endParaRPr lang="es-ES" sz="1400">
              <a:solidFill>
                <a:schemeClr val="bg1"/>
              </a:solidFill>
              <a:latin typeface="Swis721 Cn BT" pitchFamily="34" charset="0"/>
            </a:endParaRPr>
          </a:p>
        </p:txBody>
      </p:sp>
      <p:cxnSp>
        <p:nvCxnSpPr>
          <p:cNvPr id="21" name="Straight Connector 20"/>
          <p:cNvCxnSpPr>
            <a:stCxn id="14" idx="3"/>
          </p:cNvCxnSpPr>
          <p:nvPr/>
        </p:nvCxnSpPr>
        <p:spPr>
          <a:xfrm>
            <a:off x="6459538" y="3429000"/>
            <a:ext cx="2684462" cy="635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H="1">
            <a:off x="4537075" y="3429001"/>
            <a:ext cx="3844925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028" name="Rectangle 7"/>
          <p:cNvSpPr>
            <a:spLocks noChangeArrowheads="1"/>
          </p:cNvSpPr>
          <p:nvPr/>
        </p:nvSpPr>
        <p:spPr bwMode="auto">
          <a:xfrm>
            <a:off x="5832475" y="268288"/>
            <a:ext cx="1258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solidFill>
                  <a:schemeClr val="bg1"/>
                </a:solidFill>
                <a:latin typeface="Swis721 Ex BT" pitchFamily="34" charset="0"/>
              </a:rPr>
              <a:t>PROJECT NAME</a:t>
            </a:r>
          </a:p>
        </p:txBody>
      </p:sp>
      <p:sp>
        <p:nvSpPr>
          <p:cNvPr id="86029" name="Rectangle 7"/>
          <p:cNvSpPr>
            <a:spLocks noChangeArrowheads="1"/>
          </p:cNvSpPr>
          <p:nvPr/>
        </p:nvSpPr>
        <p:spPr bwMode="auto">
          <a:xfrm>
            <a:off x="2587625" y="290513"/>
            <a:ext cx="9747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LOCATION</a:t>
            </a:r>
          </a:p>
        </p:txBody>
      </p:sp>
      <p:sp>
        <p:nvSpPr>
          <p:cNvPr id="86030" name="Rectangle 7"/>
          <p:cNvSpPr>
            <a:spLocks noChangeArrowheads="1"/>
          </p:cNvSpPr>
          <p:nvPr/>
        </p:nvSpPr>
        <p:spPr bwMode="auto">
          <a:xfrm>
            <a:off x="5832475" y="431800"/>
            <a:ext cx="3311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SANDVIK BRASIL</a:t>
            </a:r>
          </a:p>
        </p:txBody>
      </p:sp>
      <p:sp>
        <p:nvSpPr>
          <p:cNvPr id="86031" name="Rectangle 3"/>
          <p:cNvSpPr txBox="1">
            <a:spLocks noChangeArrowheads="1"/>
          </p:cNvSpPr>
          <p:nvPr/>
        </p:nvSpPr>
        <p:spPr bwMode="auto">
          <a:xfrm>
            <a:off x="395288" y="908050"/>
            <a:ext cx="1423987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  <a:buFont typeface="Arial" charset="0"/>
              <a:buChar char="•"/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  INDUSTRIA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5" descr="Sandvik MX Renders-Rev-D (0)"/>
          <p:cNvPicPr>
            <a:picLocks noChangeAspect="1" noChangeArrowheads="1"/>
          </p:cNvPicPr>
          <p:nvPr/>
        </p:nvPicPr>
        <p:blipFill>
          <a:blip r:embed="rId3">
            <a:lum contrast="38000"/>
          </a:blip>
          <a:srcRect t="17532"/>
          <a:stretch>
            <a:fillRect/>
          </a:stretch>
        </p:blipFill>
        <p:spPr bwMode="auto">
          <a:xfrm>
            <a:off x="4587875" y="1485900"/>
            <a:ext cx="221297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6" descr="Sandvik MX Renders-Rev-D (5)"/>
          <p:cNvPicPr>
            <a:picLocks noChangeAspect="1" noChangeArrowheads="1"/>
          </p:cNvPicPr>
          <p:nvPr/>
        </p:nvPicPr>
        <p:blipFill>
          <a:blip r:embed="rId4">
            <a:lum contrast="38000"/>
          </a:blip>
          <a:srcRect t="10414"/>
          <a:stretch>
            <a:fillRect/>
          </a:stretch>
        </p:blipFill>
        <p:spPr bwMode="auto">
          <a:xfrm>
            <a:off x="2454275" y="1481138"/>
            <a:ext cx="2133600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7" descr="Sandvik MX Renders-Rev-D (7)"/>
          <p:cNvPicPr>
            <a:picLocks noChangeAspect="1" noChangeArrowheads="1"/>
          </p:cNvPicPr>
          <p:nvPr/>
        </p:nvPicPr>
        <p:blipFill>
          <a:blip r:embed="rId5">
            <a:lum bright="2000" contrast="36000"/>
          </a:blip>
          <a:srcRect t="32170" b="6371"/>
          <a:stretch>
            <a:fillRect/>
          </a:stretch>
        </p:blipFill>
        <p:spPr bwMode="auto">
          <a:xfrm>
            <a:off x="2454275" y="3094038"/>
            <a:ext cx="668972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8" descr="Sandvik MX Renders-Rev-D (8)"/>
          <p:cNvPicPr>
            <a:picLocks noChangeAspect="1" noChangeArrowheads="1"/>
          </p:cNvPicPr>
          <p:nvPr/>
        </p:nvPicPr>
        <p:blipFill>
          <a:blip r:embed="rId6">
            <a:lum contrast="38000"/>
          </a:blip>
          <a:srcRect/>
          <a:stretch>
            <a:fillRect/>
          </a:stretch>
        </p:blipFill>
        <p:spPr bwMode="auto">
          <a:xfrm>
            <a:off x="6800850" y="1481138"/>
            <a:ext cx="2343150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454275" cy="6858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981868" y="3429794"/>
            <a:ext cx="6858000" cy="1587"/>
          </a:xfrm>
          <a:prstGeom prst="line">
            <a:avLst/>
          </a:prstGeom>
          <a:ln w="254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071" name="Rectangle 7"/>
          <p:cNvSpPr>
            <a:spLocks noChangeArrowheads="1"/>
          </p:cNvSpPr>
          <p:nvPr/>
        </p:nvSpPr>
        <p:spPr bwMode="auto">
          <a:xfrm>
            <a:off x="2409825" y="658813"/>
            <a:ext cx="33861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MEXICO, GUADALAJARA</a:t>
            </a:r>
          </a:p>
        </p:txBody>
      </p:sp>
      <p:sp>
        <p:nvSpPr>
          <p:cNvPr id="88072" name="Text Box 2"/>
          <p:cNvSpPr txBox="1">
            <a:spLocks noChangeArrowheads="1"/>
          </p:cNvSpPr>
          <p:nvPr/>
        </p:nvSpPr>
        <p:spPr bwMode="auto">
          <a:xfrm>
            <a:off x="0" y="3435350"/>
            <a:ext cx="2454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CORPORATE BUILDING, WORKSHOP AND MINING MACHINERY STORAGE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AREA:  7,710 m2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TOTAL INVESTMENT:  US$ 8,5 MM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YEAR:   2008</a:t>
            </a:r>
            <a:endParaRPr lang="es-ES" sz="1400">
              <a:solidFill>
                <a:schemeClr val="bg1"/>
              </a:solidFill>
              <a:latin typeface="Swis721 Cn BT" pitchFamily="34" charset="0"/>
            </a:endParaRP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ASSOCIATE:  FERNANDO GUARELLO</a:t>
            </a:r>
          </a:p>
        </p:txBody>
      </p:sp>
      <p:sp>
        <p:nvSpPr>
          <p:cNvPr id="88073" name="Rectangle 7"/>
          <p:cNvSpPr>
            <a:spLocks noChangeArrowheads="1"/>
          </p:cNvSpPr>
          <p:nvPr/>
        </p:nvSpPr>
        <p:spPr bwMode="auto">
          <a:xfrm>
            <a:off x="5832475" y="268288"/>
            <a:ext cx="1258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solidFill>
                  <a:schemeClr val="bg1"/>
                </a:solidFill>
                <a:latin typeface="Swis721 Ex BT" pitchFamily="34" charset="0"/>
              </a:rPr>
              <a:t>PROJECT NAME</a:t>
            </a:r>
          </a:p>
        </p:txBody>
      </p:sp>
      <p:sp>
        <p:nvSpPr>
          <p:cNvPr id="88074" name="Rectangle 7"/>
          <p:cNvSpPr>
            <a:spLocks noChangeArrowheads="1"/>
          </p:cNvSpPr>
          <p:nvPr/>
        </p:nvSpPr>
        <p:spPr bwMode="auto">
          <a:xfrm>
            <a:off x="2454275" y="268288"/>
            <a:ext cx="974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LOCATION</a:t>
            </a:r>
          </a:p>
        </p:txBody>
      </p:sp>
      <p:sp>
        <p:nvSpPr>
          <p:cNvPr id="88075" name="Rectangle 7"/>
          <p:cNvSpPr>
            <a:spLocks noChangeArrowheads="1"/>
          </p:cNvSpPr>
          <p:nvPr/>
        </p:nvSpPr>
        <p:spPr bwMode="auto">
          <a:xfrm>
            <a:off x="5832475" y="431800"/>
            <a:ext cx="3311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SANDVIK MEXICO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454275" y="1481138"/>
            <a:ext cx="6689725" cy="4762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446338" y="5351463"/>
            <a:ext cx="6697662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46338" y="3094038"/>
            <a:ext cx="6697662" cy="3175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6200000" flipH="1">
            <a:off x="3781425" y="2287588"/>
            <a:ext cx="1612900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6200000" flipH="1">
            <a:off x="5994400" y="2281238"/>
            <a:ext cx="1612900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081" name="Rectangle 3"/>
          <p:cNvSpPr txBox="1">
            <a:spLocks noChangeArrowheads="1"/>
          </p:cNvSpPr>
          <p:nvPr/>
        </p:nvSpPr>
        <p:spPr bwMode="auto">
          <a:xfrm>
            <a:off x="468313" y="836613"/>
            <a:ext cx="1423987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  <a:buFont typeface="Arial" charset="0"/>
              <a:buChar char="•"/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  INDUSTRIA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3" descr="Z:\Sadia\IMAGENES\Proyecto Middle East\PROY_SADIA_02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6338" y="3435350"/>
            <a:ext cx="6697662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4" descr="Z:\Sadia\IMAGENES\Proyecto Middle East\PROY_SADIA_01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6338" y="884238"/>
            <a:ext cx="5360987" cy="25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454275" cy="6858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981868" y="3429794"/>
            <a:ext cx="6858000" cy="1587"/>
          </a:xfrm>
          <a:prstGeom prst="line">
            <a:avLst/>
          </a:prstGeom>
          <a:ln w="254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7" name="Rectangle 7"/>
          <p:cNvSpPr>
            <a:spLocks noChangeArrowheads="1"/>
          </p:cNvSpPr>
          <p:nvPr/>
        </p:nvSpPr>
        <p:spPr bwMode="auto">
          <a:xfrm>
            <a:off x="2446338" y="433388"/>
            <a:ext cx="33861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solidFill>
                  <a:schemeClr val="bg1"/>
                </a:solidFill>
                <a:latin typeface="Swis721 Ex BT" pitchFamily="34" charset="0"/>
              </a:rPr>
              <a:t>U.A.E., </a:t>
            </a:r>
            <a:r>
              <a:rPr lang="es-ES" sz="1600">
                <a:latin typeface="Swis721 Ex BT" pitchFamily="34" charset="0"/>
              </a:rPr>
              <a:t>ABU DHABI</a:t>
            </a:r>
          </a:p>
        </p:txBody>
      </p:sp>
      <p:sp>
        <p:nvSpPr>
          <p:cNvPr id="90118" name="Text Box 2"/>
          <p:cNvSpPr txBox="1">
            <a:spLocks noChangeArrowheads="1"/>
          </p:cNvSpPr>
          <p:nvPr/>
        </p:nvSpPr>
        <p:spPr bwMode="auto">
          <a:xfrm>
            <a:off x="0" y="3435350"/>
            <a:ext cx="24542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INDUSTRY BUILDING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AREA:  24,000 m2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TOTAL INVESTMENT:  US$ 110 MM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YEAR:   2008</a:t>
            </a:r>
            <a:endParaRPr lang="es-ES" sz="1400">
              <a:solidFill>
                <a:schemeClr val="bg1"/>
              </a:solidFill>
              <a:latin typeface="Swis721 Cn BT" pitchFamily="34" charset="0"/>
            </a:endParaRP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ASSOCIATE:  CORREA Y LENIZ</a:t>
            </a: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5832475" y="431800"/>
            <a:ext cx="3311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SADIA PROCESSING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446338" y="3424238"/>
            <a:ext cx="6689725" cy="4762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446338" y="5351463"/>
            <a:ext cx="6697662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22" name="Rectangle 3"/>
          <p:cNvSpPr txBox="1">
            <a:spLocks noChangeArrowheads="1"/>
          </p:cNvSpPr>
          <p:nvPr/>
        </p:nvSpPr>
        <p:spPr bwMode="auto">
          <a:xfrm>
            <a:off x="1022350" y="882650"/>
            <a:ext cx="1423988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  <a:buFont typeface="Arial" charset="0"/>
              <a:buChar char="•"/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  INDUSTRY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  <p:sp>
        <p:nvSpPr>
          <p:cNvPr id="90123" name="Rectangle 7"/>
          <p:cNvSpPr>
            <a:spLocks noChangeArrowheads="1"/>
          </p:cNvSpPr>
          <p:nvPr/>
        </p:nvSpPr>
        <p:spPr bwMode="auto">
          <a:xfrm>
            <a:off x="2454275" y="268288"/>
            <a:ext cx="974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LOCATION</a:t>
            </a:r>
          </a:p>
        </p:txBody>
      </p:sp>
      <p:sp>
        <p:nvSpPr>
          <p:cNvPr id="90124" name="Rectangle 7"/>
          <p:cNvSpPr>
            <a:spLocks noChangeArrowheads="1"/>
          </p:cNvSpPr>
          <p:nvPr/>
        </p:nvSpPr>
        <p:spPr bwMode="auto">
          <a:xfrm>
            <a:off x="5832475" y="268288"/>
            <a:ext cx="1258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PROJECT NAME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1" descr="barcelo_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0188" y="3427413"/>
            <a:ext cx="2563812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12" descr="barcelo_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0188" y="889000"/>
            <a:ext cx="2563812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13" descr="1"/>
          <p:cNvPicPr>
            <a:picLocks noChangeAspect="1" noChangeArrowheads="1"/>
          </p:cNvPicPr>
          <p:nvPr/>
        </p:nvPicPr>
        <p:blipFill>
          <a:blip r:embed="rId5"/>
          <a:srcRect l="7230" r="7227"/>
          <a:stretch>
            <a:fillRect/>
          </a:stretch>
        </p:blipFill>
        <p:spPr bwMode="auto">
          <a:xfrm>
            <a:off x="2409825" y="893763"/>
            <a:ext cx="4170363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454275" cy="6858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981868" y="3429794"/>
            <a:ext cx="6858000" cy="1587"/>
          </a:xfrm>
          <a:prstGeom prst="line">
            <a:avLst/>
          </a:prstGeom>
          <a:ln w="254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454275" y="884238"/>
            <a:ext cx="6689725" cy="4762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446338" y="5975350"/>
            <a:ext cx="6697662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68" name="Text Box 2"/>
          <p:cNvSpPr txBox="1">
            <a:spLocks noChangeArrowheads="1"/>
          </p:cNvSpPr>
          <p:nvPr/>
        </p:nvSpPr>
        <p:spPr bwMode="auto">
          <a:xfrm>
            <a:off x="0" y="3435350"/>
            <a:ext cx="24542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FIVE STAR HOTEL AND RESORT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AREA: 20,800 M2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TOTAL INVESTMENT: US$53 MM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ASSOCIATE: ARCHIPLAN</a:t>
            </a:r>
            <a:endParaRPr lang="es-ES" sz="1200">
              <a:solidFill>
                <a:schemeClr val="bg1"/>
              </a:solidFill>
              <a:latin typeface="Swis721 Cn BT" pitchFamily="34" charset="0"/>
            </a:endParaRPr>
          </a:p>
        </p:txBody>
      </p:sp>
      <p:sp>
        <p:nvSpPr>
          <p:cNvPr id="92169" name="Rectangle 7"/>
          <p:cNvSpPr>
            <a:spLocks noChangeArrowheads="1"/>
          </p:cNvSpPr>
          <p:nvPr/>
        </p:nvSpPr>
        <p:spPr bwMode="auto">
          <a:xfrm>
            <a:off x="5832475" y="268288"/>
            <a:ext cx="1258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PROJECT NAME</a:t>
            </a:r>
          </a:p>
        </p:txBody>
      </p:sp>
      <p:sp>
        <p:nvSpPr>
          <p:cNvPr id="92170" name="Rectangle 7"/>
          <p:cNvSpPr>
            <a:spLocks noChangeArrowheads="1"/>
          </p:cNvSpPr>
          <p:nvPr/>
        </p:nvSpPr>
        <p:spPr bwMode="auto">
          <a:xfrm>
            <a:off x="2454275" y="268288"/>
            <a:ext cx="974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LOCATION</a:t>
            </a:r>
          </a:p>
        </p:txBody>
      </p:sp>
      <p:sp>
        <p:nvSpPr>
          <p:cNvPr id="92171" name="Rectangle 7"/>
          <p:cNvSpPr>
            <a:spLocks noChangeArrowheads="1"/>
          </p:cNvSpPr>
          <p:nvPr/>
        </p:nvSpPr>
        <p:spPr bwMode="auto">
          <a:xfrm>
            <a:off x="2446338" y="433388"/>
            <a:ext cx="33861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SPAIN</a:t>
            </a:r>
            <a:r>
              <a:rPr lang="es-ES" sz="1600">
                <a:solidFill>
                  <a:schemeClr val="bg1"/>
                </a:solidFill>
                <a:latin typeface="Swis721 Ex BT" pitchFamily="34" charset="0"/>
              </a:rPr>
              <a:t>, </a:t>
            </a:r>
            <a:r>
              <a:rPr lang="es-ES" sz="1600">
                <a:latin typeface="Swis721 Ex BT" pitchFamily="34" charset="0"/>
              </a:rPr>
              <a:t>CADIZ</a:t>
            </a:r>
          </a:p>
        </p:txBody>
      </p:sp>
      <p:sp>
        <p:nvSpPr>
          <p:cNvPr id="92172" name="Rectangle 7"/>
          <p:cNvSpPr>
            <a:spLocks noChangeArrowheads="1"/>
          </p:cNvSpPr>
          <p:nvPr/>
        </p:nvSpPr>
        <p:spPr bwMode="auto">
          <a:xfrm>
            <a:off x="5832475" y="431800"/>
            <a:ext cx="3311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SANCTI PETRI HOTEL</a:t>
            </a:r>
          </a:p>
        </p:txBody>
      </p:sp>
      <p:cxnSp>
        <p:nvCxnSpPr>
          <p:cNvPr id="38" name="Straight Connector 37"/>
          <p:cNvCxnSpPr/>
          <p:nvPr/>
        </p:nvCxnSpPr>
        <p:spPr>
          <a:xfrm rot="5400000">
            <a:off x="4039394" y="3421857"/>
            <a:ext cx="5081587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580188" y="3421063"/>
            <a:ext cx="2563812" cy="1587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75" name="Rectangle 3"/>
          <p:cNvSpPr txBox="1">
            <a:spLocks noChangeArrowheads="1"/>
          </p:cNvSpPr>
          <p:nvPr/>
        </p:nvSpPr>
        <p:spPr bwMode="auto">
          <a:xfrm>
            <a:off x="468313" y="908050"/>
            <a:ext cx="1423987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  <a:buFont typeface="Arial" charset="0"/>
              <a:buChar char="•"/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  RESORT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1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6338" y="882650"/>
            <a:ext cx="3386137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2" descr="2"/>
          <p:cNvPicPr>
            <a:picLocks noChangeAspect="1" noChangeArrowheads="1"/>
          </p:cNvPicPr>
          <p:nvPr/>
        </p:nvPicPr>
        <p:blipFill>
          <a:blip r:embed="rId4">
            <a:lum contrast="14000"/>
          </a:blip>
          <a:srcRect/>
          <a:stretch>
            <a:fillRect/>
          </a:stretch>
        </p:blipFill>
        <p:spPr bwMode="auto">
          <a:xfrm>
            <a:off x="5832475" y="882650"/>
            <a:ext cx="3311525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3" descr="la alzam h c 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47925" y="3765550"/>
            <a:ext cx="3384550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454275" cy="6858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981868" y="3429794"/>
            <a:ext cx="6858000" cy="1587"/>
          </a:xfrm>
          <a:prstGeom prst="line">
            <a:avLst/>
          </a:prstGeom>
          <a:ln w="254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454275" y="884238"/>
            <a:ext cx="6689725" cy="4762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446338" y="5975350"/>
            <a:ext cx="6697662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446338" y="3765550"/>
            <a:ext cx="3386137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0" y="3435350"/>
            <a:ext cx="24542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RESORT HOUSING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AREA: 50,800 M2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TOTAL INVESTMENT: US$ 61,000,000</a:t>
            </a:r>
          </a:p>
          <a:p>
            <a:pPr algn="r" eaLnBrk="0" hangingPunct="0"/>
            <a:r>
              <a:rPr lang="es-CL" sz="1200">
                <a:solidFill>
                  <a:schemeClr val="bg1"/>
                </a:solidFill>
                <a:latin typeface="Swis721 Cn BT" pitchFamily="34" charset="0"/>
              </a:rPr>
              <a:t>ASSOCIATE: ARCHIPLAN</a:t>
            </a:r>
            <a:endParaRPr lang="es-ES" sz="1200">
              <a:solidFill>
                <a:schemeClr val="bg1"/>
              </a:solidFill>
              <a:latin typeface="Swis721 Cn BT" pitchFamily="34" charset="0"/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5832475" y="290513"/>
            <a:ext cx="125888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PROJECT NAME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2454275" y="268288"/>
            <a:ext cx="974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800">
                <a:latin typeface="Swis721 Ex BT" pitchFamily="34" charset="0"/>
              </a:rPr>
              <a:t>LOCATION</a:t>
            </a: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2446338" y="433388"/>
            <a:ext cx="33861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SPAIN, MARBELLA</a:t>
            </a: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5832475" y="438150"/>
            <a:ext cx="37036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600">
                <a:latin typeface="Swis721 Ex BT" pitchFamily="34" charset="0"/>
              </a:rPr>
              <a:t>LA ALZAMBRA</a:t>
            </a:r>
          </a:p>
        </p:txBody>
      </p:sp>
      <p:cxnSp>
        <p:nvCxnSpPr>
          <p:cNvPr id="38" name="Straight Connector 37"/>
          <p:cNvCxnSpPr/>
          <p:nvPr/>
        </p:nvCxnSpPr>
        <p:spPr>
          <a:xfrm rot="5400000">
            <a:off x="3263900" y="3405188"/>
            <a:ext cx="5138737" cy="1588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323850" y="908050"/>
            <a:ext cx="1423988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dist">
              <a:lnSpc>
                <a:spcPct val="110000"/>
              </a:lnSpc>
              <a:buFont typeface="Arial" charset="0"/>
              <a:buChar char="•"/>
            </a:pPr>
            <a:r>
              <a:rPr lang="es-ES" sz="1200">
                <a:solidFill>
                  <a:schemeClr val="bg1"/>
                </a:solidFill>
                <a:latin typeface="Swis721 Ex BT" pitchFamily="34" charset="0"/>
              </a:rPr>
              <a:t>  RESORT</a:t>
            </a:r>
            <a:endParaRPr lang="es-ES" sz="1000">
              <a:solidFill>
                <a:schemeClr val="bg1"/>
              </a:solidFill>
              <a:latin typeface="Swis721 Ex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6" grpId="0"/>
      <p:bldP spid="27" grpId="0"/>
      <p:bldP spid="30" grpId="0"/>
      <p:bldP spid="31" grpId="0"/>
      <p:bldP spid="3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PORTADA"/>
          <p:cNvPicPr>
            <a:picLocks noChangeAspect="1" noChangeArrowheads="1"/>
          </p:cNvPicPr>
          <p:nvPr/>
        </p:nvPicPr>
        <p:blipFill>
          <a:blip r:embed="rId2"/>
          <a:srcRect l="66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Picture 5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72188"/>
            <a:ext cx="183673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1506" name="Text Box 9"/>
          <p:cNvSpPr txBox="1">
            <a:spLocks noChangeArrowheads="1"/>
          </p:cNvSpPr>
          <p:nvPr/>
        </p:nvSpPr>
        <p:spPr bwMode="auto">
          <a:xfrm>
            <a:off x="214313" y="1143000"/>
            <a:ext cx="7000875" cy="615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CONTEXTO GEOGRÁFICO</a:t>
            </a: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endParaRPr lang="es-ES" sz="2200" b="1">
              <a:latin typeface="Calibri" pitchFamily="34" charset="0"/>
            </a:endParaRPr>
          </a:p>
        </p:txBody>
      </p:sp>
      <p:pic>
        <p:nvPicPr>
          <p:cNvPr id="21507" name="Picture 2" descr="21x21_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7338"/>
            <a:ext cx="4500563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 descr="50 cop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557338"/>
            <a:ext cx="3643312" cy="27178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1509" name="Picture 13" descr="ROJAS 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14813"/>
            <a:ext cx="4500563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0" descr="Condor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4214813"/>
            <a:ext cx="3636962" cy="26431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1511" name="Picture 7" descr="logo ao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97282" name="5 Imagen" descr="00001.jpg"/>
          <p:cNvPicPr>
            <a:picLocks noChangeAspect="1"/>
          </p:cNvPicPr>
          <p:nvPr/>
        </p:nvPicPr>
        <p:blipFill>
          <a:blip r:embed="rId2"/>
          <a:srcRect t="14305" r="9045"/>
          <a:stretch>
            <a:fillRect/>
          </a:stretch>
        </p:blipFill>
        <p:spPr bwMode="auto">
          <a:xfrm>
            <a:off x="0" y="692150"/>
            <a:ext cx="9144000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0" y="0"/>
            <a:ext cx="993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>
                <a:latin typeface="BankGothic Md BT" pitchFamily="34" charset="0"/>
              </a:rPr>
              <a:t>E+ARQ ARQUITECTOS</a:t>
            </a:r>
            <a:r>
              <a:rPr lang="es-MX"/>
              <a:t> </a:t>
            </a:r>
            <a:endParaRPr lang="es-ES"/>
          </a:p>
        </p:txBody>
      </p:sp>
      <p:sp>
        <p:nvSpPr>
          <p:cNvPr id="97284" name="Text Box 5"/>
          <p:cNvSpPr txBox="1">
            <a:spLocks noChangeArrowheads="1"/>
          </p:cNvSpPr>
          <p:nvPr/>
        </p:nvSpPr>
        <p:spPr bwMode="auto">
          <a:xfrm>
            <a:off x="0" y="333375"/>
            <a:ext cx="9937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400">
                <a:latin typeface="BankGothic Md BT" pitchFamily="34" charset="0"/>
              </a:rPr>
              <a:t>VIVIENDA UNIFAMILIAR – VIVIENDA COLECTIVA – ARQUITECTURA COMERCIAL</a:t>
            </a:r>
            <a:endParaRPr lang="es-ES" sz="1400">
              <a:latin typeface="BankGothic Md BT" pitchFamily="34" charset="0"/>
            </a:endParaRPr>
          </a:p>
        </p:txBody>
      </p:sp>
      <p:pic>
        <p:nvPicPr>
          <p:cNvPr id="97285" name="Picture 5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72188"/>
            <a:ext cx="183673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98306" name="3 Imagen" descr="00003.jpg"/>
          <p:cNvPicPr>
            <a:picLocks noChangeAspect="1"/>
          </p:cNvPicPr>
          <p:nvPr/>
        </p:nvPicPr>
        <p:blipFill>
          <a:blip r:embed="rId2"/>
          <a:srcRect t="14305" r="9471"/>
          <a:stretch>
            <a:fillRect/>
          </a:stretch>
        </p:blipFill>
        <p:spPr bwMode="auto">
          <a:xfrm>
            <a:off x="323850" y="3536950"/>
            <a:ext cx="4535488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4" descr="03_aguiartiro(arreglo)"/>
          <p:cNvPicPr>
            <a:picLocks noChangeAspect="1" noChangeArrowheads="1"/>
          </p:cNvPicPr>
          <p:nvPr/>
        </p:nvPicPr>
        <p:blipFill>
          <a:blip r:embed="rId3"/>
          <a:srcRect l="22774" b="1797"/>
          <a:stretch>
            <a:fillRect/>
          </a:stretch>
        </p:blipFill>
        <p:spPr bwMode="auto">
          <a:xfrm>
            <a:off x="323850" y="0"/>
            <a:ext cx="45354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Picture 5" descr="07_femeniastiro"/>
          <p:cNvPicPr>
            <a:picLocks noChangeAspect="1" noChangeArrowheads="1"/>
          </p:cNvPicPr>
          <p:nvPr/>
        </p:nvPicPr>
        <p:blipFill>
          <a:blip r:embed="rId4"/>
          <a:srcRect l="19589"/>
          <a:stretch>
            <a:fillRect/>
          </a:stretch>
        </p:blipFill>
        <p:spPr bwMode="auto">
          <a:xfrm>
            <a:off x="5219700" y="0"/>
            <a:ext cx="3924300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9" name="Text Box 6"/>
          <p:cNvSpPr txBox="1">
            <a:spLocks noChangeArrowheads="1"/>
          </p:cNvSpPr>
          <p:nvPr/>
        </p:nvSpPr>
        <p:spPr bwMode="auto">
          <a:xfrm rot="-5400000">
            <a:off x="-2577306" y="534193"/>
            <a:ext cx="5400676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000">
                <a:latin typeface="BankGothic Md BT" pitchFamily="34" charset="0"/>
              </a:rPr>
              <a:t>Casa aguiar, chucureo</a:t>
            </a:r>
            <a:endParaRPr lang="es-ES" sz="1000">
              <a:latin typeface="BankGothic Md BT" pitchFamily="34" charset="0"/>
            </a:endParaRPr>
          </a:p>
        </p:txBody>
      </p:sp>
      <p:sp>
        <p:nvSpPr>
          <p:cNvPr id="98310" name="Text Box 7"/>
          <p:cNvSpPr txBox="1">
            <a:spLocks noChangeArrowheads="1"/>
          </p:cNvSpPr>
          <p:nvPr/>
        </p:nvSpPr>
        <p:spPr bwMode="auto">
          <a:xfrm rot="-5400000">
            <a:off x="-2577306" y="4034631"/>
            <a:ext cx="54006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000">
                <a:latin typeface="BankGothic Md BT" pitchFamily="34" charset="0"/>
              </a:rPr>
              <a:t>Prototipos vivienda unifamiliar</a:t>
            </a:r>
            <a:endParaRPr lang="es-ES" sz="1000">
              <a:latin typeface="BankGothic Md BT" pitchFamily="34" charset="0"/>
            </a:endParaRPr>
          </a:p>
        </p:txBody>
      </p:sp>
      <p:sp>
        <p:nvSpPr>
          <p:cNvPr id="98311" name="Text Box 8"/>
          <p:cNvSpPr txBox="1">
            <a:spLocks noChangeArrowheads="1"/>
          </p:cNvSpPr>
          <p:nvPr/>
        </p:nvSpPr>
        <p:spPr bwMode="auto">
          <a:xfrm rot="-5400000">
            <a:off x="2355056" y="605632"/>
            <a:ext cx="54006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000">
                <a:latin typeface="BankGothic Md BT" pitchFamily="34" charset="0"/>
              </a:rPr>
              <a:t>Casa femenias, chucureo</a:t>
            </a:r>
            <a:endParaRPr lang="es-ES" sz="1000">
              <a:latin typeface="BankGothic Md BT" pitchFamily="34" charset="0"/>
            </a:endParaRPr>
          </a:p>
        </p:txBody>
      </p:sp>
      <p:sp>
        <p:nvSpPr>
          <p:cNvPr id="98312" name="Text Box 9"/>
          <p:cNvSpPr txBox="1">
            <a:spLocks noChangeArrowheads="1"/>
          </p:cNvSpPr>
          <p:nvPr/>
        </p:nvSpPr>
        <p:spPr bwMode="auto">
          <a:xfrm rot="-5400000">
            <a:off x="2355056" y="4034632"/>
            <a:ext cx="54006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000">
                <a:latin typeface="BankGothic Md BT" pitchFamily="34" charset="0"/>
              </a:rPr>
              <a:t>Casa gonzalez, las condes</a:t>
            </a:r>
            <a:endParaRPr lang="es-ES" sz="1000">
              <a:latin typeface="BankGothic Md BT" pitchFamily="34" charset="0"/>
            </a:endParaRPr>
          </a:p>
        </p:txBody>
      </p:sp>
      <p:pic>
        <p:nvPicPr>
          <p:cNvPr id="98313" name="Picture 10" descr="casa edu final"/>
          <p:cNvPicPr>
            <a:picLocks noChangeAspect="1" noChangeArrowheads="1"/>
          </p:cNvPicPr>
          <p:nvPr/>
        </p:nvPicPr>
        <p:blipFill>
          <a:blip r:embed="rId5"/>
          <a:srcRect l="16072"/>
          <a:stretch>
            <a:fillRect/>
          </a:stretch>
        </p:blipFill>
        <p:spPr bwMode="auto">
          <a:xfrm>
            <a:off x="5219700" y="3573463"/>
            <a:ext cx="392430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4" name="Picture 5" descr="logo ao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072188"/>
            <a:ext cx="183673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5" descr="la foresta final"/>
          <p:cNvPicPr>
            <a:picLocks noChangeAspect="1" noChangeArrowheads="1"/>
          </p:cNvPicPr>
          <p:nvPr/>
        </p:nvPicPr>
        <p:blipFill>
          <a:blip r:embed="rId2"/>
          <a:srcRect l="18890"/>
          <a:stretch>
            <a:fillRect/>
          </a:stretch>
        </p:blipFill>
        <p:spPr bwMode="auto">
          <a:xfrm>
            <a:off x="250825" y="0"/>
            <a:ext cx="8569325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0" name="Picture 5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72188"/>
            <a:ext cx="183673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5" descr="10 tirofichas CONDOMINIO REÑACA"/>
          <p:cNvPicPr>
            <a:picLocks noChangeAspect="1" noChangeArrowheads="1"/>
          </p:cNvPicPr>
          <p:nvPr/>
        </p:nvPicPr>
        <p:blipFill>
          <a:blip r:embed="rId2"/>
          <a:srcRect l="16429"/>
          <a:stretch>
            <a:fillRect/>
          </a:stretch>
        </p:blipFill>
        <p:spPr bwMode="auto">
          <a:xfrm>
            <a:off x="0" y="115888"/>
            <a:ext cx="8940800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4" name="Picture 5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72188"/>
            <a:ext cx="183673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7" descr="09 Tiro casa tipo m1-m2"/>
          <p:cNvPicPr>
            <a:picLocks noChangeAspect="1" noChangeArrowheads="1"/>
          </p:cNvPicPr>
          <p:nvPr/>
        </p:nvPicPr>
        <p:blipFill>
          <a:blip r:embed="rId2"/>
          <a:srcRect l="17435"/>
          <a:stretch>
            <a:fillRect/>
          </a:stretch>
        </p:blipFill>
        <p:spPr bwMode="auto">
          <a:xfrm>
            <a:off x="250825" y="-177800"/>
            <a:ext cx="8642350" cy="703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8" name="Picture 5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72188"/>
            <a:ext cx="183673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6" descr="10 retirofichas COSTANERA"/>
          <p:cNvPicPr>
            <a:picLocks noChangeAspect="1" noChangeArrowheads="1"/>
          </p:cNvPicPr>
          <p:nvPr/>
        </p:nvPicPr>
        <p:blipFill>
          <a:blip r:embed="rId2"/>
          <a:srcRect r="15550"/>
          <a:stretch>
            <a:fillRect/>
          </a:stretch>
        </p:blipFill>
        <p:spPr bwMode="auto">
          <a:xfrm>
            <a:off x="755650" y="-104775"/>
            <a:ext cx="838835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2" name="Picture 5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72188"/>
            <a:ext cx="183673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 Box 2"/>
          <p:cNvSpPr txBox="1">
            <a:spLocks noChangeArrowheads="1"/>
          </p:cNvSpPr>
          <p:nvPr/>
        </p:nvSpPr>
        <p:spPr bwMode="auto">
          <a:xfrm>
            <a:off x="1692275" y="3357563"/>
            <a:ext cx="2592388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CL" sz="1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s-CL" sz="1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s-CL" sz="1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s-CL" sz="1200">
              <a:solidFill>
                <a:schemeClr val="bg1"/>
              </a:solidFill>
            </a:endParaRPr>
          </a:p>
        </p:txBody>
      </p:sp>
      <p:sp>
        <p:nvSpPr>
          <p:cNvPr id="103426" name="Text Box 3"/>
          <p:cNvSpPr txBox="1">
            <a:spLocks noChangeArrowheads="1"/>
          </p:cNvSpPr>
          <p:nvPr/>
        </p:nvSpPr>
        <p:spPr bwMode="auto">
          <a:xfrm>
            <a:off x="8101013" y="5516563"/>
            <a:ext cx="12954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CL" sz="1400">
              <a:solidFill>
                <a:srgbClr val="DDDDDD"/>
              </a:solidFill>
            </a:endParaRPr>
          </a:p>
          <a:p>
            <a:pPr>
              <a:spcBef>
                <a:spcPct val="50000"/>
              </a:spcBef>
            </a:pPr>
            <a:endParaRPr lang="es-CL" sz="1400">
              <a:solidFill>
                <a:srgbClr val="DDDDDD"/>
              </a:solidFill>
            </a:endParaRPr>
          </a:p>
        </p:txBody>
      </p:sp>
      <p:pic>
        <p:nvPicPr>
          <p:cNvPr id="103427" name="Picture 4" descr="3d222amaril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12875"/>
            <a:ext cx="914400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76200" y="5084763"/>
            <a:ext cx="9144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CL" sz="1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s-CL" sz="1200">
                <a:solidFill>
                  <a:srgbClr val="808080"/>
                </a:solidFill>
              </a:rPr>
              <a:t>Restaurants   Stripcenter   Hoteles    Edificios Viviendas   Oficinas  Clínicas    Centros  educacionales   Viviendas   Universidades </a:t>
            </a:r>
          </a:p>
          <a:p>
            <a:pPr>
              <a:spcBef>
                <a:spcPct val="50000"/>
              </a:spcBef>
            </a:pPr>
            <a:endParaRPr lang="es-CL" sz="1200">
              <a:solidFill>
                <a:srgbClr val="808080"/>
              </a:solidFill>
            </a:endParaRPr>
          </a:p>
        </p:txBody>
      </p:sp>
      <p:pic>
        <p:nvPicPr>
          <p:cNvPr id="103429" name="Picture 5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72188"/>
            <a:ext cx="183673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fondo hot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12875"/>
            <a:ext cx="9144000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0" name="Text Box 3"/>
          <p:cNvSpPr txBox="1">
            <a:spLocks noChangeArrowheads="1"/>
          </p:cNvSpPr>
          <p:nvPr/>
        </p:nvSpPr>
        <p:spPr bwMode="auto">
          <a:xfrm>
            <a:off x="1619250" y="3573463"/>
            <a:ext cx="12954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CL" sz="1400">
              <a:solidFill>
                <a:srgbClr val="DDDDDD"/>
              </a:solidFill>
            </a:endParaRPr>
          </a:p>
          <a:p>
            <a:pPr>
              <a:spcBef>
                <a:spcPct val="50000"/>
              </a:spcBef>
            </a:pPr>
            <a:endParaRPr lang="es-CL" sz="1400">
              <a:solidFill>
                <a:srgbClr val="DDDDDD"/>
              </a:solidFill>
            </a:endParaRPr>
          </a:p>
        </p:txBody>
      </p:sp>
      <p:sp>
        <p:nvSpPr>
          <p:cNvPr id="104451" name="Text Box 4"/>
          <p:cNvSpPr txBox="1">
            <a:spLocks noChangeArrowheads="1"/>
          </p:cNvSpPr>
          <p:nvPr/>
        </p:nvSpPr>
        <p:spPr bwMode="auto">
          <a:xfrm>
            <a:off x="8101013" y="5516563"/>
            <a:ext cx="12954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CL" sz="1400">
              <a:solidFill>
                <a:srgbClr val="DDDDDD"/>
              </a:solidFill>
            </a:endParaRPr>
          </a:p>
          <a:p>
            <a:pPr>
              <a:spcBef>
                <a:spcPct val="50000"/>
              </a:spcBef>
            </a:pPr>
            <a:endParaRPr lang="es-CL" sz="1400">
              <a:solidFill>
                <a:srgbClr val="DDDDDD"/>
              </a:solidFill>
            </a:endParaRPr>
          </a:p>
        </p:txBody>
      </p:sp>
      <p:pic>
        <p:nvPicPr>
          <p:cNvPr id="106501" name="Picture 5" descr="andes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1916113"/>
            <a:ext cx="3419475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2" name="Picture 6" descr="andes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3573463"/>
            <a:ext cx="33845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3" name="Picture 7" descr="piez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1916113"/>
            <a:ext cx="4643437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4" name="Picture 8" descr="pieza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916113"/>
            <a:ext cx="4427538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Picture 9" descr="EXTERIOR FINAL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5825" y="115888"/>
            <a:ext cx="16922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7" name="Text Box 10"/>
          <p:cNvSpPr txBox="1">
            <a:spLocks noChangeArrowheads="1"/>
          </p:cNvSpPr>
          <p:nvPr/>
        </p:nvSpPr>
        <p:spPr bwMode="auto">
          <a:xfrm>
            <a:off x="2446338" y="1019175"/>
            <a:ext cx="31670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sz="1000" b="1">
                <a:solidFill>
                  <a:schemeClr val="bg1"/>
                </a:solidFill>
              </a:rPr>
              <a:t>Hotel Andes</a:t>
            </a:r>
          </a:p>
        </p:txBody>
      </p:sp>
      <p:sp>
        <p:nvSpPr>
          <p:cNvPr id="104458" name="Text Box 11"/>
          <p:cNvSpPr txBox="1">
            <a:spLocks noChangeArrowheads="1"/>
          </p:cNvSpPr>
          <p:nvPr/>
        </p:nvSpPr>
        <p:spPr bwMode="auto">
          <a:xfrm>
            <a:off x="3314700" y="1038225"/>
            <a:ext cx="511333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sz="800">
                <a:solidFill>
                  <a:schemeClr val="bg1"/>
                </a:solidFill>
              </a:rPr>
              <a:t>Vitacura 2727, Las Condes / Santiago de Chile /  Superficie 27471 m2 / Año 2010 </a:t>
            </a:r>
          </a:p>
        </p:txBody>
      </p:sp>
      <p:sp>
        <p:nvSpPr>
          <p:cNvPr id="104459" name="Text Box 12"/>
          <p:cNvSpPr txBox="1">
            <a:spLocks noChangeArrowheads="1"/>
          </p:cNvSpPr>
          <p:nvPr/>
        </p:nvSpPr>
        <p:spPr bwMode="auto">
          <a:xfrm>
            <a:off x="0" y="5084763"/>
            <a:ext cx="9144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CL" sz="1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s-CL" sz="1200">
                <a:solidFill>
                  <a:srgbClr val="333333"/>
                </a:solidFill>
              </a:rPr>
              <a:t>Restaurants   Stripcenter   </a:t>
            </a:r>
            <a:r>
              <a:rPr lang="es-CL" sz="1200">
                <a:solidFill>
                  <a:schemeClr val="bg1"/>
                </a:solidFill>
              </a:rPr>
              <a:t>Hoteles</a:t>
            </a:r>
            <a:r>
              <a:rPr lang="es-CL" sz="1200">
                <a:solidFill>
                  <a:srgbClr val="333333"/>
                </a:solidFill>
              </a:rPr>
              <a:t>    Edificios Viviendas   Oficinas  Clínicas    Centros  educacionales   Viviendas   Universidades </a:t>
            </a:r>
          </a:p>
          <a:p>
            <a:pPr>
              <a:spcBef>
                <a:spcPct val="50000"/>
              </a:spcBef>
            </a:pPr>
            <a:endParaRPr lang="es-CL" sz="1200">
              <a:solidFill>
                <a:srgbClr val="333333"/>
              </a:solidFill>
            </a:endParaRPr>
          </a:p>
        </p:txBody>
      </p:sp>
      <p:pic>
        <p:nvPicPr>
          <p:cNvPr id="104460" name="Picture 5" descr="logo ao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072188"/>
            <a:ext cx="183673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Box 2"/>
          <p:cNvSpPr txBox="1">
            <a:spLocks noChangeArrowheads="1"/>
          </p:cNvSpPr>
          <p:nvPr/>
        </p:nvSpPr>
        <p:spPr bwMode="auto">
          <a:xfrm>
            <a:off x="1692275" y="3357563"/>
            <a:ext cx="2592388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CL" sz="1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s-CL" sz="1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s-CL" sz="1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s-CL" sz="1200">
              <a:solidFill>
                <a:schemeClr val="bg1"/>
              </a:solidFill>
            </a:endParaRPr>
          </a:p>
        </p:txBody>
      </p:sp>
      <p:sp>
        <p:nvSpPr>
          <p:cNvPr id="105474" name="Text Box 3"/>
          <p:cNvSpPr txBox="1">
            <a:spLocks noChangeArrowheads="1"/>
          </p:cNvSpPr>
          <p:nvPr/>
        </p:nvSpPr>
        <p:spPr bwMode="auto">
          <a:xfrm>
            <a:off x="8101013" y="5516563"/>
            <a:ext cx="12954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CL" sz="1400">
              <a:solidFill>
                <a:srgbClr val="DDDDDD"/>
              </a:solidFill>
            </a:endParaRPr>
          </a:p>
          <a:p>
            <a:pPr>
              <a:spcBef>
                <a:spcPct val="50000"/>
              </a:spcBef>
            </a:pPr>
            <a:endParaRPr lang="es-CL" sz="1400">
              <a:solidFill>
                <a:srgbClr val="DDDDDD"/>
              </a:solidFill>
            </a:endParaRPr>
          </a:p>
        </p:txBody>
      </p:sp>
      <p:pic>
        <p:nvPicPr>
          <p:cNvPr id="105475" name="Picture 4" descr="ele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12875"/>
            <a:ext cx="914400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1258888" y="1019175"/>
            <a:ext cx="31670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sz="1000" b="1">
                <a:solidFill>
                  <a:schemeClr val="bg1"/>
                </a:solidFill>
              </a:rPr>
              <a:t>Condominio los Andes</a:t>
            </a:r>
          </a:p>
        </p:txBody>
      </p:sp>
      <p:sp>
        <p:nvSpPr>
          <p:cNvPr id="105477" name="Text Box 6"/>
          <p:cNvSpPr txBox="1">
            <a:spLocks noChangeArrowheads="1"/>
          </p:cNvSpPr>
          <p:nvPr/>
        </p:nvSpPr>
        <p:spPr bwMode="auto">
          <a:xfrm>
            <a:off x="2916238" y="1038225"/>
            <a:ext cx="51133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sz="800">
                <a:solidFill>
                  <a:schemeClr val="bg1"/>
                </a:solidFill>
              </a:rPr>
              <a:t>Ubicación Av. Escuela Agrícola 1710, Macul, Santiago de Chile /  Superficie 118.659 m2 / Año 2007</a:t>
            </a:r>
          </a:p>
        </p:txBody>
      </p:sp>
      <p:pic>
        <p:nvPicPr>
          <p:cNvPr id="105478" name="Picture 7" descr="perspectiva acces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115888"/>
            <a:ext cx="1035050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8" name="Picture 8" descr="levchic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12875"/>
            <a:ext cx="9144000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9" name="Picture 9" descr="apla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412875"/>
            <a:ext cx="9144000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0" name="Picture 10" descr="perspectiva acceso">
            <a:hlinkClick r:id="" action="ppaction://noaction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5500" y="2205038"/>
            <a:ext cx="183197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1" name="Picture 11" descr="IMG_167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1500" y="2209800"/>
            <a:ext cx="1489075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3" name="Text Box 12"/>
          <p:cNvSpPr txBox="1">
            <a:spLocks noChangeArrowheads="1"/>
          </p:cNvSpPr>
          <p:nvPr/>
        </p:nvSpPr>
        <p:spPr bwMode="auto">
          <a:xfrm>
            <a:off x="0" y="5084763"/>
            <a:ext cx="9144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CL" sz="1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s-CL" sz="1200">
                <a:solidFill>
                  <a:srgbClr val="5F5F5F"/>
                </a:solidFill>
              </a:rPr>
              <a:t>Restaurants   Stripcenter   Hoteles    </a:t>
            </a:r>
            <a:r>
              <a:rPr lang="es-CL" sz="1200">
                <a:solidFill>
                  <a:schemeClr val="bg1"/>
                </a:solidFill>
              </a:rPr>
              <a:t>Edificios Viviendas</a:t>
            </a:r>
            <a:r>
              <a:rPr lang="es-CL" sz="1200">
                <a:solidFill>
                  <a:srgbClr val="5F5F5F"/>
                </a:solidFill>
              </a:rPr>
              <a:t>   Oficinas  Clínicas    Centros  educacionales   Viviendas   Universidades </a:t>
            </a:r>
          </a:p>
          <a:p>
            <a:pPr>
              <a:spcBef>
                <a:spcPct val="50000"/>
              </a:spcBef>
            </a:pPr>
            <a:endParaRPr lang="es-CL" sz="1200">
              <a:solidFill>
                <a:srgbClr val="5F5F5F"/>
              </a:solidFill>
            </a:endParaRPr>
          </a:p>
        </p:txBody>
      </p:sp>
      <p:pic>
        <p:nvPicPr>
          <p:cNvPr id="105484" name="Picture 5" descr="logo ao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072188"/>
            <a:ext cx="183673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7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san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3188"/>
            <a:ext cx="9201150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Text Box 3"/>
          <p:cNvSpPr txBox="1">
            <a:spLocks noChangeArrowheads="1"/>
          </p:cNvSpPr>
          <p:nvPr/>
        </p:nvSpPr>
        <p:spPr bwMode="auto">
          <a:xfrm>
            <a:off x="1692275" y="3357563"/>
            <a:ext cx="2592388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CL" sz="1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s-CL" sz="1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s-CL" sz="1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s-CL" sz="1200">
              <a:solidFill>
                <a:schemeClr val="bg1"/>
              </a:solidFill>
            </a:endParaRP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8101013" y="5516563"/>
            <a:ext cx="12954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CL" sz="1400">
              <a:solidFill>
                <a:srgbClr val="DDDDDD"/>
              </a:solidFill>
            </a:endParaRPr>
          </a:p>
          <a:p>
            <a:pPr>
              <a:spcBef>
                <a:spcPct val="50000"/>
              </a:spcBef>
            </a:pPr>
            <a:endParaRPr lang="es-CL" sz="1400">
              <a:solidFill>
                <a:srgbClr val="DDDDDD"/>
              </a:solidFill>
            </a:endParaRPr>
          </a:p>
        </p:txBody>
      </p:sp>
      <p:sp>
        <p:nvSpPr>
          <p:cNvPr id="106500" name="Text Box 5"/>
          <p:cNvSpPr txBox="1">
            <a:spLocks noChangeArrowheads="1"/>
          </p:cNvSpPr>
          <p:nvPr/>
        </p:nvSpPr>
        <p:spPr bwMode="auto">
          <a:xfrm>
            <a:off x="1144588" y="1023938"/>
            <a:ext cx="31670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sz="1000" b="1">
                <a:solidFill>
                  <a:schemeClr val="bg1"/>
                </a:solidFill>
              </a:rPr>
              <a:t>Condominio Parque Carolina Rabat</a:t>
            </a:r>
          </a:p>
        </p:txBody>
      </p:sp>
      <p:sp>
        <p:nvSpPr>
          <p:cNvPr id="106501" name="Text Box 6"/>
          <p:cNvSpPr txBox="1">
            <a:spLocks noChangeArrowheads="1"/>
          </p:cNvSpPr>
          <p:nvPr/>
        </p:nvSpPr>
        <p:spPr bwMode="auto">
          <a:xfrm>
            <a:off x="3419475" y="1052513"/>
            <a:ext cx="511333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sz="800">
                <a:solidFill>
                  <a:schemeClr val="bg1"/>
                </a:solidFill>
              </a:rPr>
              <a:t>Ubicación Carolina Rabbat 6368, Vitacura Superficie n/d m2 / Año 1998 </a:t>
            </a:r>
          </a:p>
        </p:txBody>
      </p:sp>
      <p:sp>
        <p:nvSpPr>
          <p:cNvPr id="106502" name="Text Box 7"/>
          <p:cNvSpPr txBox="1">
            <a:spLocks noChangeArrowheads="1"/>
          </p:cNvSpPr>
          <p:nvPr/>
        </p:nvSpPr>
        <p:spPr bwMode="auto">
          <a:xfrm>
            <a:off x="0" y="5084763"/>
            <a:ext cx="9144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CL" sz="1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s-CL" sz="1200">
                <a:solidFill>
                  <a:srgbClr val="5F5F5F"/>
                </a:solidFill>
              </a:rPr>
              <a:t>Restaurants   Stripcenter   Hoteles    </a:t>
            </a:r>
            <a:r>
              <a:rPr lang="es-CL" sz="1200">
                <a:solidFill>
                  <a:schemeClr val="bg1"/>
                </a:solidFill>
              </a:rPr>
              <a:t>Edificios Viviendas</a:t>
            </a:r>
            <a:r>
              <a:rPr lang="es-CL" sz="1200">
                <a:solidFill>
                  <a:srgbClr val="5F5F5F"/>
                </a:solidFill>
              </a:rPr>
              <a:t>   Oficinas  Clínicas    Centros  educacionales   Viviendas   Universidades </a:t>
            </a:r>
          </a:p>
          <a:p>
            <a:pPr>
              <a:spcBef>
                <a:spcPct val="50000"/>
              </a:spcBef>
            </a:pPr>
            <a:endParaRPr lang="es-CL" sz="1200">
              <a:solidFill>
                <a:srgbClr val="5F5F5F"/>
              </a:solidFill>
            </a:endParaRPr>
          </a:p>
        </p:txBody>
      </p:sp>
      <p:pic>
        <p:nvPicPr>
          <p:cNvPr id="106503" name="Picture 8" descr="4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1741488"/>
            <a:ext cx="3059113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4" name="Picture 9" descr="905110615_rabat-copy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3789363"/>
            <a:ext cx="3059113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5" name="Picture 10" descr="10529_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2950" y="188913"/>
            <a:ext cx="14874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6" name="Picture 5" descr="logo ao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072188"/>
            <a:ext cx="183673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3813" y="6254750"/>
            <a:ext cx="1374775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4" descr="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7050" y="5884863"/>
            <a:ext cx="2214563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0" y="1071563"/>
            <a:ext cx="7000875" cy="615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CONTEXTO GEOGRÁFICO</a:t>
            </a: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endParaRPr lang="es-ES" sz="2200" b="1">
              <a:latin typeface="Calibri" pitchFamily="34" charset="0"/>
            </a:endParaRPr>
          </a:p>
        </p:txBody>
      </p:sp>
      <p:pic>
        <p:nvPicPr>
          <p:cNvPr id="22533" name="Picture 3" descr="GUILLERMO HEVIA ARQUITECTOS GH+A 1_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25"/>
            <a:ext cx="9144000" cy="598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7" descr="logo ao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 descr="stripcenter-rodeofinal-baja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333375"/>
            <a:ext cx="20574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Picture 3" descr="st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12875"/>
            <a:ext cx="9144000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1692275" y="3357563"/>
            <a:ext cx="2592388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CL" sz="1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s-CL" sz="1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s-CL" sz="1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s-CL" sz="1200">
              <a:solidFill>
                <a:schemeClr val="bg1"/>
              </a:solidFill>
            </a:endParaRPr>
          </a:p>
        </p:txBody>
      </p:sp>
      <p:sp>
        <p:nvSpPr>
          <p:cNvPr id="107524" name="Text Box 5"/>
          <p:cNvSpPr txBox="1">
            <a:spLocks noChangeArrowheads="1"/>
          </p:cNvSpPr>
          <p:nvPr/>
        </p:nvSpPr>
        <p:spPr bwMode="auto">
          <a:xfrm>
            <a:off x="8101013" y="5516563"/>
            <a:ext cx="12954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CL" sz="1400">
              <a:solidFill>
                <a:srgbClr val="DDDDDD"/>
              </a:solidFill>
            </a:endParaRPr>
          </a:p>
          <a:p>
            <a:pPr>
              <a:spcBef>
                <a:spcPct val="50000"/>
              </a:spcBef>
            </a:pPr>
            <a:endParaRPr lang="es-CL" sz="1400">
              <a:solidFill>
                <a:srgbClr val="DDDDDD"/>
              </a:solidFill>
            </a:endParaRPr>
          </a:p>
        </p:txBody>
      </p:sp>
      <p:sp>
        <p:nvSpPr>
          <p:cNvPr id="107525" name="Text Box 6"/>
          <p:cNvSpPr txBox="1">
            <a:spLocks noChangeArrowheads="1"/>
          </p:cNvSpPr>
          <p:nvPr/>
        </p:nvSpPr>
        <p:spPr bwMode="auto">
          <a:xfrm>
            <a:off x="269875" y="1014413"/>
            <a:ext cx="31670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sz="1000" b="1">
                <a:solidFill>
                  <a:schemeClr val="bg1"/>
                </a:solidFill>
              </a:rPr>
              <a:t>Centro comercial el Rodeo</a:t>
            </a:r>
          </a:p>
        </p:txBody>
      </p:sp>
      <p:sp>
        <p:nvSpPr>
          <p:cNvPr id="107526" name="Text Box 7"/>
          <p:cNvSpPr txBox="1">
            <a:spLocks noChangeArrowheads="1"/>
          </p:cNvSpPr>
          <p:nvPr/>
        </p:nvSpPr>
        <p:spPr bwMode="auto">
          <a:xfrm>
            <a:off x="2051050" y="1038225"/>
            <a:ext cx="511333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sz="800">
                <a:solidFill>
                  <a:schemeClr val="bg1"/>
                </a:solidFill>
              </a:rPr>
              <a:t>Ubicación Av. La Dehesa 2035, Lo Barnechea, Santiago de Chile / Superficie 6501 m2 / Año 2007 </a:t>
            </a:r>
          </a:p>
        </p:txBody>
      </p:sp>
      <p:sp>
        <p:nvSpPr>
          <p:cNvPr id="107527" name="Text Box 8"/>
          <p:cNvSpPr txBox="1">
            <a:spLocks noChangeArrowheads="1"/>
          </p:cNvSpPr>
          <p:nvPr/>
        </p:nvSpPr>
        <p:spPr bwMode="auto">
          <a:xfrm>
            <a:off x="0" y="5084763"/>
            <a:ext cx="9144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CL" sz="1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s-CL" sz="1200">
                <a:solidFill>
                  <a:srgbClr val="5F5F5F"/>
                </a:solidFill>
              </a:rPr>
              <a:t>Restaurants   </a:t>
            </a:r>
            <a:r>
              <a:rPr lang="es-CL" sz="1200">
                <a:solidFill>
                  <a:schemeClr val="bg1"/>
                </a:solidFill>
              </a:rPr>
              <a:t>Stripcenter</a:t>
            </a:r>
            <a:r>
              <a:rPr lang="es-CL" sz="1200">
                <a:solidFill>
                  <a:srgbClr val="5F5F5F"/>
                </a:solidFill>
              </a:rPr>
              <a:t>   Hoteles    Edificios Viviendas   Oficinas  Clínicas    Centros  educacionales   Viviendas   Universidades </a:t>
            </a:r>
          </a:p>
          <a:p>
            <a:pPr>
              <a:spcBef>
                <a:spcPct val="50000"/>
              </a:spcBef>
            </a:pPr>
            <a:endParaRPr lang="es-CL" sz="1200">
              <a:solidFill>
                <a:srgbClr val="5F5F5F"/>
              </a:solidFill>
            </a:endParaRPr>
          </a:p>
        </p:txBody>
      </p:sp>
      <p:pic>
        <p:nvPicPr>
          <p:cNvPr id="109577" name="Picture 9" descr="Panoramica dia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4663" y="1989138"/>
            <a:ext cx="4751387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8" name="Picture 10" descr="Panoramica noch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4663" y="3357563"/>
            <a:ext cx="4751387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9" name="Picture 11" descr="Unknown-5ret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32588" y="2565400"/>
            <a:ext cx="2246312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80" name="Picture 12" descr="Unknown-6ret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56100" y="2565400"/>
            <a:ext cx="2305050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2" name="Picture 5" descr="logo ao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6072188"/>
            <a:ext cx="183673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9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9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9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9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clin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7163"/>
            <a:ext cx="9144000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6" name="Text Box 3"/>
          <p:cNvSpPr txBox="1">
            <a:spLocks noChangeArrowheads="1"/>
          </p:cNvSpPr>
          <p:nvPr/>
        </p:nvSpPr>
        <p:spPr bwMode="auto">
          <a:xfrm>
            <a:off x="1692275" y="3357563"/>
            <a:ext cx="2592388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CL" sz="1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s-CL" sz="1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s-CL" sz="1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s-CL" sz="1200">
              <a:solidFill>
                <a:schemeClr val="bg1"/>
              </a:solidFill>
            </a:endParaRPr>
          </a:p>
        </p:txBody>
      </p:sp>
      <p:sp>
        <p:nvSpPr>
          <p:cNvPr id="108547" name="Text Box 4"/>
          <p:cNvSpPr txBox="1">
            <a:spLocks noChangeArrowheads="1"/>
          </p:cNvSpPr>
          <p:nvPr/>
        </p:nvSpPr>
        <p:spPr bwMode="auto">
          <a:xfrm>
            <a:off x="8101013" y="5516563"/>
            <a:ext cx="12954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CL" sz="1400">
              <a:solidFill>
                <a:srgbClr val="DDDDDD"/>
              </a:solidFill>
            </a:endParaRPr>
          </a:p>
          <a:p>
            <a:pPr>
              <a:spcBef>
                <a:spcPct val="50000"/>
              </a:spcBef>
            </a:pPr>
            <a:endParaRPr lang="es-CL" sz="1400">
              <a:solidFill>
                <a:srgbClr val="DDDDDD"/>
              </a:solidFill>
            </a:endParaRPr>
          </a:p>
        </p:txBody>
      </p:sp>
      <p:sp>
        <p:nvSpPr>
          <p:cNvPr id="108548" name="Text Box 5"/>
          <p:cNvSpPr txBox="1">
            <a:spLocks noChangeArrowheads="1"/>
          </p:cNvSpPr>
          <p:nvPr/>
        </p:nvSpPr>
        <p:spPr bwMode="auto">
          <a:xfrm>
            <a:off x="684213" y="1009650"/>
            <a:ext cx="31670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sz="1000" b="1">
                <a:solidFill>
                  <a:schemeClr val="bg1"/>
                </a:solidFill>
              </a:rPr>
              <a:t>Edificio N4 Clínica las Condes</a:t>
            </a:r>
          </a:p>
        </p:txBody>
      </p:sp>
      <p:sp>
        <p:nvSpPr>
          <p:cNvPr id="108549" name="Text Box 6"/>
          <p:cNvSpPr txBox="1">
            <a:spLocks noChangeArrowheads="1"/>
          </p:cNvSpPr>
          <p:nvPr/>
        </p:nvSpPr>
        <p:spPr bwMode="auto">
          <a:xfrm>
            <a:off x="2781300" y="1019175"/>
            <a:ext cx="51133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sz="800">
                <a:solidFill>
                  <a:schemeClr val="bg1"/>
                </a:solidFill>
              </a:rPr>
              <a:t>Ubicación Lo Fontecilla 551, Las Condes / Superficie 33001 m2 / Año 2007</a:t>
            </a:r>
            <a:r>
              <a:rPr lang="es-CL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8550" name="Text Box 7"/>
          <p:cNvSpPr txBox="1">
            <a:spLocks noChangeArrowheads="1"/>
          </p:cNvSpPr>
          <p:nvPr/>
        </p:nvSpPr>
        <p:spPr bwMode="auto">
          <a:xfrm>
            <a:off x="0" y="5084763"/>
            <a:ext cx="9144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CL" sz="1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s-CL" sz="1200">
                <a:solidFill>
                  <a:srgbClr val="5F5F5F"/>
                </a:solidFill>
              </a:rPr>
              <a:t>Restaurants   Stripcenter   Hoteles    Edificios Viviendas   Oficinas  </a:t>
            </a:r>
            <a:r>
              <a:rPr lang="es-CL" sz="1200">
                <a:solidFill>
                  <a:schemeClr val="bg1"/>
                </a:solidFill>
              </a:rPr>
              <a:t>Clínicas</a:t>
            </a:r>
            <a:r>
              <a:rPr lang="es-CL" sz="1200">
                <a:solidFill>
                  <a:srgbClr val="5F5F5F"/>
                </a:solidFill>
              </a:rPr>
              <a:t>    Centros  educacionales   Viviendas   Universidades </a:t>
            </a:r>
          </a:p>
          <a:p>
            <a:pPr>
              <a:spcBef>
                <a:spcPct val="50000"/>
              </a:spcBef>
            </a:pPr>
            <a:endParaRPr lang="es-CL" sz="1200">
              <a:solidFill>
                <a:srgbClr val="5F5F5F"/>
              </a:solidFill>
            </a:endParaRPr>
          </a:p>
        </p:txBody>
      </p:sp>
      <p:pic>
        <p:nvPicPr>
          <p:cNvPr id="108551" name="Picture 8" descr="DSC043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333375"/>
            <a:ext cx="1585913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1" name="Picture 9" descr="DSC043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2492375"/>
            <a:ext cx="27368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2" name="Picture 10" descr="DSC043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5825" y="2501900"/>
            <a:ext cx="15684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4" name="Picture 5" descr="logo ao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072188"/>
            <a:ext cx="183673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0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0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/>
          </p:nvPr>
        </p:nvSpPr>
        <p:spPr>
          <a:xfrm>
            <a:off x="1619250" y="1484313"/>
            <a:ext cx="8229600" cy="1143000"/>
          </a:xfrm>
        </p:spPr>
        <p:txBody>
          <a:bodyPr/>
          <a:lstStyle/>
          <a:p>
            <a:r>
              <a:rPr lang="es-ES" sz="4000" b="1" smtClean="0"/>
              <a:t>MARIANNE</a:t>
            </a:r>
            <a:r>
              <a:rPr lang="es-ES" sz="4000" b="1" smtClean="0">
                <a:solidFill>
                  <a:schemeClr val="bg1"/>
                </a:solidFill>
              </a:rPr>
              <a:t> </a:t>
            </a:r>
            <a:r>
              <a:rPr lang="es-ES" sz="4000" b="1" smtClean="0"/>
              <a:t>BALZE</a:t>
            </a:r>
            <a:br>
              <a:rPr lang="es-ES" sz="4000" b="1" smtClean="0"/>
            </a:br>
            <a:r>
              <a:rPr lang="es-ES" sz="4000" smtClean="0"/>
              <a:t>ARQUITECTOS</a:t>
            </a:r>
            <a:br>
              <a:rPr lang="es-ES" sz="4000" smtClean="0"/>
            </a:br>
            <a:endParaRPr lang="es-ES" sz="4000" smtClean="0"/>
          </a:p>
        </p:txBody>
      </p:sp>
      <p:pic>
        <p:nvPicPr>
          <p:cNvPr id="109570" name="Picture 5" descr="logo ao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5876925"/>
            <a:ext cx="183673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95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95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6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ext Box 2"/>
          <p:cNvSpPr txBox="1">
            <a:spLocks noChangeArrowheads="1"/>
          </p:cNvSpPr>
          <p:nvPr/>
        </p:nvSpPr>
        <p:spPr bwMode="auto">
          <a:xfrm>
            <a:off x="0" y="6259513"/>
            <a:ext cx="2987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/>
              <a:t>2ª VIVIENDA</a:t>
            </a:r>
            <a:r>
              <a:rPr lang="es-ES" b="1"/>
              <a:t> COLECTIVA</a:t>
            </a:r>
          </a:p>
        </p:txBody>
      </p:sp>
      <p:sp>
        <p:nvSpPr>
          <p:cNvPr id="110594" name="Text Box 3"/>
          <p:cNvSpPr txBox="1">
            <a:spLocks noChangeArrowheads="1"/>
          </p:cNvSpPr>
          <p:nvPr/>
        </p:nvSpPr>
        <p:spPr bwMode="auto">
          <a:xfrm>
            <a:off x="6121400" y="6115050"/>
            <a:ext cx="298767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/>
              <a:t>MARIANNE</a:t>
            </a:r>
            <a:r>
              <a:rPr lang="es-ES" b="1">
                <a:solidFill>
                  <a:schemeClr val="bg1"/>
                </a:solidFill>
              </a:rPr>
              <a:t> </a:t>
            </a:r>
            <a:r>
              <a:rPr lang="es-ES" b="1"/>
              <a:t>BALZE</a:t>
            </a:r>
          </a:p>
          <a:p>
            <a:pPr algn="ctr">
              <a:spcBef>
                <a:spcPct val="50000"/>
              </a:spcBef>
            </a:pPr>
            <a:r>
              <a:rPr lang="es-ES" sz="1000"/>
              <a:t>ARQUITECTOS</a:t>
            </a:r>
          </a:p>
        </p:txBody>
      </p:sp>
      <p:sp>
        <p:nvSpPr>
          <p:cNvPr id="110595" name="Line 4"/>
          <p:cNvSpPr>
            <a:spLocks noChangeShapeType="1"/>
          </p:cNvSpPr>
          <p:nvPr/>
        </p:nvSpPr>
        <p:spPr bwMode="auto">
          <a:xfrm flipH="1">
            <a:off x="2700338" y="6381750"/>
            <a:ext cx="63007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0596" name="Line 5"/>
          <p:cNvSpPr>
            <a:spLocks noChangeShapeType="1"/>
          </p:cNvSpPr>
          <p:nvPr/>
        </p:nvSpPr>
        <p:spPr bwMode="auto">
          <a:xfrm flipH="1">
            <a:off x="-36513" y="6453188"/>
            <a:ext cx="215901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110597" name="Picture 6" descr="viviendas colectivas 1 cop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7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8" name="Picture 5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5876925"/>
            <a:ext cx="183673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ext Box 2"/>
          <p:cNvSpPr txBox="1">
            <a:spLocks noChangeArrowheads="1"/>
          </p:cNvSpPr>
          <p:nvPr/>
        </p:nvSpPr>
        <p:spPr bwMode="auto">
          <a:xfrm>
            <a:off x="0" y="6259513"/>
            <a:ext cx="2987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/>
              <a:t>2ª VIVIENDA</a:t>
            </a:r>
            <a:r>
              <a:rPr lang="es-ES" b="1"/>
              <a:t> UNIFAMILIAR</a:t>
            </a:r>
          </a:p>
        </p:txBody>
      </p:sp>
      <p:sp>
        <p:nvSpPr>
          <p:cNvPr id="111618" name="Text Box 3"/>
          <p:cNvSpPr txBox="1">
            <a:spLocks noChangeArrowheads="1"/>
          </p:cNvSpPr>
          <p:nvPr/>
        </p:nvSpPr>
        <p:spPr bwMode="auto">
          <a:xfrm>
            <a:off x="6121400" y="6115050"/>
            <a:ext cx="298767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/>
              <a:t>MARIANNE</a:t>
            </a:r>
            <a:r>
              <a:rPr lang="es-ES" b="1"/>
              <a:t> BALZE</a:t>
            </a:r>
          </a:p>
          <a:p>
            <a:pPr algn="ctr">
              <a:spcBef>
                <a:spcPct val="50000"/>
              </a:spcBef>
            </a:pPr>
            <a:r>
              <a:rPr lang="es-ES" sz="1000"/>
              <a:t>ARQUITECTOS</a:t>
            </a:r>
          </a:p>
        </p:txBody>
      </p:sp>
      <p:sp>
        <p:nvSpPr>
          <p:cNvPr id="111619" name="Line 4"/>
          <p:cNvSpPr>
            <a:spLocks noChangeShapeType="1"/>
          </p:cNvSpPr>
          <p:nvPr/>
        </p:nvSpPr>
        <p:spPr bwMode="auto">
          <a:xfrm flipH="1">
            <a:off x="2843213" y="6381750"/>
            <a:ext cx="63007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1620" name="Line 5"/>
          <p:cNvSpPr>
            <a:spLocks noChangeShapeType="1"/>
          </p:cNvSpPr>
          <p:nvPr/>
        </p:nvSpPr>
        <p:spPr bwMode="auto">
          <a:xfrm flipH="1">
            <a:off x="-36513" y="6453188"/>
            <a:ext cx="1444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111621" name="Picture 6" descr="viviendas unifamiliares 1 cop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7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Picture 5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5876925"/>
            <a:ext cx="183673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ext Box 2"/>
          <p:cNvSpPr txBox="1">
            <a:spLocks noChangeArrowheads="1"/>
          </p:cNvSpPr>
          <p:nvPr/>
        </p:nvSpPr>
        <p:spPr bwMode="auto">
          <a:xfrm>
            <a:off x="0" y="6259513"/>
            <a:ext cx="2987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/>
              <a:t>2ª VIVIENDA</a:t>
            </a:r>
            <a:r>
              <a:rPr lang="es-ES" b="1"/>
              <a:t> MODULAR</a:t>
            </a:r>
          </a:p>
        </p:txBody>
      </p:sp>
      <p:sp>
        <p:nvSpPr>
          <p:cNvPr id="112642" name="Text Box 3"/>
          <p:cNvSpPr txBox="1">
            <a:spLocks noChangeArrowheads="1"/>
          </p:cNvSpPr>
          <p:nvPr/>
        </p:nvSpPr>
        <p:spPr bwMode="auto">
          <a:xfrm>
            <a:off x="4572000" y="6115050"/>
            <a:ext cx="453707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/>
              <a:t>MARIANNE</a:t>
            </a:r>
            <a:r>
              <a:rPr lang="es-ES" b="1"/>
              <a:t> BALZE + </a:t>
            </a:r>
            <a:r>
              <a:rPr lang="es-ES" sz="1400" b="1"/>
              <a:t>GERMAN</a:t>
            </a:r>
            <a:r>
              <a:rPr lang="es-ES" b="1"/>
              <a:t> LAMARCA</a:t>
            </a:r>
          </a:p>
          <a:p>
            <a:pPr algn="ctr">
              <a:spcBef>
                <a:spcPct val="50000"/>
              </a:spcBef>
            </a:pPr>
            <a:r>
              <a:rPr lang="es-ES" sz="1000"/>
              <a:t>ARQUITECTOS</a:t>
            </a:r>
          </a:p>
        </p:txBody>
      </p:sp>
      <p:sp>
        <p:nvSpPr>
          <p:cNvPr id="112643" name="Line 4"/>
          <p:cNvSpPr>
            <a:spLocks noChangeShapeType="1"/>
          </p:cNvSpPr>
          <p:nvPr/>
        </p:nvSpPr>
        <p:spPr bwMode="auto">
          <a:xfrm flipH="1">
            <a:off x="2700338" y="6453188"/>
            <a:ext cx="6443662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2644" name="Line 5"/>
          <p:cNvSpPr>
            <a:spLocks noChangeShapeType="1"/>
          </p:cNvSpPr>
          <p:nvPr/>
        </p:nvSpPr>
        <p:spPr bwMode="auto">
          <a:xfrm flipH="1">
            <a:off x="-36513" y="6453188"/>
            <a:ext cx="28733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112645" name="Picture 6" descr="viviendas modulares 2 cop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7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5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5876925"/>
            <a:ext cx="183673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4100"/>
          <p:cNvSpPr>
            <a:spLocks noChangeArrowheads="1"/>
          </p:cNvSpPr>
          <p:nvPr/>
        </p:nvSpPr>
        <p:spPr bwMode="auto">
          <a:xfrm>
            <a:off x="0" y="2298700"/>
            <a:ext cx="9144000" cy="2247900"/>
          </a:xfrm>
          <a:prstGeom prst="rect">
            <a:avLst/>
          </a:prstGeom>
          <a:solidFill>
            <a:schemeClr val="folHlink"/>
          </a:soli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s-ES" sz="1400">
              <a:latin typeface="Century Gothic" pitchFamily="34" charset="0"/>
            </a:endParaRPr>
          </a:p>
        </p:txBody>
      </p:sp>
      <p:pic>
        <p:nvPicPr>
          <p:cNvPr id="113666" name="Picture 4101" descr="LOGO URB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36875" y="2540000"/>
            <a:ext cx="327025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ctangle 4102"/>
          <p:cNvSpPr>
            <a:spLocks noChangeArrowheads="1"/>
          </p:cNvSpPr>
          <p:nvPr/>
        </p:nvSpPr>
        <p:spPr bwMode="auto">
          <a:xfrm>
            <a:off x="0" y="0"/>
            <a:ext cx="9144000" cy="596900"/>
          </a:xfrm>
          <a:prstGeom prst="rect">
            <a:avLst/>
          </a:prstGeom>
          <a:solidFill>
            <a:srgbClr val="DDDDDD"/>
          </a:soli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s-ES" sz="1400">
              <a:latin typeface="Century Gothic" pitchFamily="34" charset="0"/>
            </a:endParaRPr>
          </a:p>
        </p:txBody>
      </p:sp>
      <p:sp>
        <p:nvSpPr>
          <p:cNvPr id="1442823" name="Rectangle 4103"/>
          <p:cNvSpPr>
            <a:spLocks noChangeArrowheads="1"/>
          </p:cNvSpPr>
          <p:nvPr/>
        </p:nvSpPr>
        <p:spPr bwMode="auto">
          <a:xfrm>
            <a:off x="2474913" y="5118100"/>
            <a:ext cx="4111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34" charset="0"/>
              </a:rPr>
              <a:t>SELECCIÓN DE PROYECTOS</a:t>
            </a:r>
            <a:endParaRPr lang="es-ES" sz="2400" b="1">
              <a:effectLst>
                <a:outerShdw blurRad="38100" dist="38100" dir="2700000" algn="tl">
                  <a:srgbClr val="FFFFFF"/>
                </a:outerShdw>
              </a:effectLst>
              <a:latin typeface="Century Gothic" pitchFamily="34" charset="0"/>
            </a:endParaRPr>
          </a:p>
        </p:txBody>
      </p:sp>
      <p:pic>
        <p:nvPicPr>
          <p:cNvPr id="113669" name="Picture 5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83673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ChangeArrowheads="1"/>
          </p:cNvSpPr>
          <p:nvPr/>
        </p:nvSpPr>
        <p:spPr bwMode="auto">
          <a:xfrm>
            <a:off x="728663" y="3498850"/>
            <a:ext cx="5507037" cy="4587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es-ES" sz="1400">
              <a:latin typeface="Century Gothic" pitchFamily="34" charset="0"/>
            </a:endParaRPr>
          </a:p>
        </p:txBody>
      </p:sp>
      <p:sp>
        <p:nvSpPr>
          <p:cNvPr id="114690" name="Rectangle 3"/>
          <p:cNvSpPr>
            <a:spLocks noChangeArrowheads="1"/>
          </p:cNvSpPr>
          <p:nvPr/>
        </p:nvSpPr>
        <p:spPr bwMode="auto">
          <a:xfrm>
            <a:off x="728663" y="2520950"/>
            <a:ext cx="5507037" cy="723900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es-ES" sz="1400">
              <a:latin typeface="Century Gothic" pitchFamily="34" charset="0"/>
            </a:endParaRPr>
          </a:p>
        </p:txBody>
      </p:sp>
      <p:sp>
        <p:nvSpPr>
          <p:cNvPr id="114691" name="Rectangle 4"/>
          <p:cNvSpPr>
            <a:spLocks noChangeArrowheads="1"/>
          </p:cNvSpPr>
          <p:nvPr/>
        </p:nvSpPr>
        <p:spPr bwMode="auto">
          <a:xfrm>
            <a:off x="852488" y="2540000"/>
            <a:ext cx="4227512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s-ES_tradnl" sz="2400" b="1">
                <a:solidFill>
                  <a:schemeClr val="folHlink"/>
                </a:solidFill>
                <a:latin typeface="Century Gothic" pitchFamily="34" charset="0"/>
              </a:rPr>
              <a:t>Gestión y Diseño Urbano</a:t>
            </a:r>
          </a:p>
          <a:p>
            <a:pPr eaLnBrk="0" hangingPunct="0"/>
            <a:r>
              <a:rPr lang="es-ES_tradnl" sz="1600" b="1">
                <a:solidFill>
                  <a:schemeClr val="folHlink"/>
                </a:solidFill>
                <a:latin typeface="Century Gothic" pitchFamily="34" charset="0"/>
              </a:rPr>
              <a:t>Planes Maestros y Nuevas Comunidades</a:t>
            </a:r>
            <a:endParaRPr lang="es-ES_tradnl" sz="1600">
              <a:solidFill>
                <a:schemeClr val="folHlink"/>
              </a:solidFill>
              <a:latin typeface="Century Gothic" pitchFamily="34" charset="0"/>
            </a:endParaRPr>
          </a:p>
        </p:txBody>
      </p:sp>
      <p:grpSp>
        <p:nvGrpSpPr>
          <p:cNvPr id="114692" name="Group 5"/>
          <p:cNvGrpSpPr>
            <a:grpSpLocks/>
          </p:cNvGrpSpPr>
          <p:nvPr/>
        </p:nvGrpSpPr>
        <p:grpSpPr bwMode="auto">
          <a:xfrm>
            <a:off x="728663" y="1782763"/>
            <a:ext cx="5507037" cy="492125"/>
            <a:chOff x="459" y="1396"/>
            <a:chExt cx="3469" cy="310"/>
          </a:xfrm>
        </p:grpSpPr>
        <p:sp>
          <p:nvSpPr>
            <p:cNvPr id="114709" name="Rectangle 6"/>
            <p:cNvSpPr>
              <a:spLocks noChangeArrowheads="1"/>
            </p:cNvSpPr>
            <p:nvPr/>
          </p:nvSpPr>
          <p:spPr bwMode="auto">
            <a:xfrm>
              <a:off x="459" y="1417"/>
              <a:ext cx="3469" cy="289"/>
            </a:xfrm>
            <a:prstGeom prst="rect">
              <a:avLst/>
            </a:prstGeom>
            <a:solidFill>
              <a:schemeClr val="tx1">
                <a:alpha val="50195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</a:pPr>
              <a:endParaRPr lang="es-ES" sz="1400">
                <a:latin typeface="Century Gothic" pitchFamily="34" charset="0"/>
              </a:endParaRPr>
            </a:p>
          </p:txBody>
        </p:sp>
        <p:sp>
          <p:nvSpPr>
            <p:cNvPr id="114710" name="Rectangle 7"/>
            <p:cNvSpPr>
              <a:spLocks noChangeArrowheads="1"/>
            </p:cNvSpPr>
            <p:nvPr/>
          </p:nvSpPr>
          <p:spPr bwMode="auto">
            <a:xfrm>
              <a:off x="537" y="1396"/>
              <a:ext cx="3099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s-ES_tradnl" sz="2400" b="1">
                  <a:solidFill>
                    <a:schemeClr val="folHlink"/>
                  </a:solidFill>
                  <a:latin typeface="Century Gothic" pitchFamily="34" charset="0"/>
                </a:rPr>
                <a:t>Planificación Urbana y Territorial</a:t>
              </a:r>
              <a:endParaRPr lang="es-ES_tradnl" sz="2000">
                <a:solidFill>
                  <a:schemeClr val="folHlink"/>
                </a:solidFill>
                <a:latin typeface="Century Gothic" pitchFamily="34" charset="0"/>
              </a:endParaRPr>
            </a:p>
          </p:txBody>
        </p:sp>
      </p:grpSp>
      <p:sp>
        <p:nvSpPr>
          <p:cNvPr id="114693" name="Rectangle 8"/>
          <p:cNvSpPr>
            <a:spLocks noChangeArrowheads="1"/>
          </p:cNvSpPr>
          <p:nvPr/>
        </p:nvSpPr>
        <p:spPr bwMode="auto">
          <a:xfrm>
            <a:off x="852488" y="3498850"/>
            <a:ext cx="20161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s-ES_tradnl" sz="2400" b="1">
                <a:solidFill>
                  <a:schemeClr val="folHlink"/>
                </a:solidFill>
                <a:latin typeface="Century Gothic" pitchFamily="34" charset="0"/>
              </a:rPr>
              <a:t>Arquitectura</a:t>
            </a:r>
            <a:endParaRPr lang="es-ES_tradnl" sz="2000">
              <a:solidFill>
                <a:schemeClr val="folHlink"/>
              </a:solidFill>
              <a:latin typeface="Century Gothic" pitchFamily="34" charset="0"/>
            </a:endParaRPr>
          </a:p>
        </p:txBody>
      </p:sp>
      <p:sp>
        <p:nvSpPr>
          <p:cNvPr id="115721" name="Text Box 9"/>
          <p:cNvSpPr txBox="1">
            <a:spLocks noChangeArrowheads="1"/>
          </p:cNvSpPr>
          <p:nvPr/>
        </p:nvSpPr>
        <p:spPr bwMode="auto">
          <a:xfrm>
            <a:off x="4603750" y="0"/>
            <a:ext cx="454025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endParaRPr lang="es-ES_tradnl" sz="3000" b="1">
              <a:solidFill>
                <a:srgbClr val="CCFF66"/>
              </a:solidFill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endParaRPr lang="es-ES_tradnl" sz="2400">
              <a:latin typeface="Times New Roman" pitchFamily="18" charset="0"/>
            </a:endParaRPr>
          </a:p>
        </p:txBody>
      </p:sp>
      <p:sp>
        <p:nvSpPr>
          <p:cNvPr id="114695" name="Rectangle 10"/>
          <p:cNvSpPr>
            <a:spLocks noChangeArrowheads="1"/>
          </p:cNvSpPr>
          <p:nvPr/>
        </p:nvSpPr>
        <p:spPr bwMode="auto">
          <a:xfrm>
            <a:off x="725488" y="4224338"/>
            <a:ext cx="5507037" cy="4587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es-ES" sz="1400">
              <a:latin typeface="Century Gothic" pitchFamily="34" charset="0"/>
            </a:endParaRPr>
          </a:p>
        </p:txBody>
      </p:sp>
      <p:sp>
        <p:nvSpPr>
          <p:cNvPr id="114696" name="Rectangle 11"/>
          <p:cNvSpPr>
            <a:spLocks noChangeArrowheads="1"/>
          </p:cNvSpPr>
          <p:nvPr/>
        </p:nvSpPr>
        <p:spPr bwMode="auto">
          <a:xfrm>
            <a:off x="858838" y="4181475"/>
            <a:ext cx="37131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s-ES_tradnl" sz="2400" b="1">
                <a:solidFill>
                  <a:schemeClr val="folHlink"/>
                </a:solidFill>
                <a:latin typeface="Century Gothic" pitchFamily="34" charset="0"/>
              </a:rPr>
              <a:t>Arquitectura del Paisaje</a:t>
            </a:r>
            <a:endParaRPr lang="es-ES_tradnl" sz="2000">
              <a:solidFill>
                <a:schemeClr val="folHlink"/>
              </a:solidFill>
              <a:latin typeface="Century Gothic" pitchFamily="34" charset="0"/>
            </a:endParaRPr>
          </a:p>
        </p:txBody>
      </p:sp>
      <p:pic>
        <p:nvPicPr>
          <p:cNvPr id="114697" name="Picture 12" descr="BORDECOSTEROIMAGENOBJ"/>
          <p:cNvPicPr>
            <a:picLocks noChangeAspect="1" noChangeArrowheads="1"/>
          </p:cNvPicPr>
          <p:nvPr/>
        </p:nvPicPr>
        <p:blipFill>
          <a:blip r:embed="rId2"/>
          <a:srcRect l="16852" t="43625" r="30095" b="3291"/>
          <a:stretch>
            <a:fillRect/>
          </a:stretch>
        </p:blipFill>
        <p:spPr bwMode="auto">
          <a:xfrm>
            <a:off x="5076825" y="5083175"/>
            <a:ext cx="2038350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8" name="Picture 16" descr="25_40_puntafrai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4243388"/>
            <a:ext cx="1400175" cy="222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9" name="Picture 17" descr="DSC085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488" y="5089525"/>
            <a:ext cx="1887537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700" name="Picture 18" descr="ELPARQUEDIAPO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846138"/>
            <a:ext cx="1349375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701" name="Picture 20" descr="PLANREGULADOROSORN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5938" y="5086350"/>
            <a:ext cx="1627187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702" name="Picture 21" descr="DSC00659"/>
          <p:cNvPicPr>
            <a:picLocks noChangeAspect="1" noChangeArrowheads="1"/>
          </p:cNvPicPr>
          <p:nvPr/>
        </p:nvPicPr>
        <p:blipFill>
          <a:blip r:embed="rId7"/>
          <a:srcRect l="21367" t="8981" r="13557" b="28047"/>
          <a:stretch>
            <a:fillRect/>
          </a:stretch>
        </p:blipFill>
        <p:spPr bwMode="auto">
          <a:xfrm>
            <a:off x="7315200" y="3063875"/>
            <a:ext cx="1381125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4703" name="Group 23"/>
          <p:cNvGrpSpPr>
            <a:grpSpLocks/>
          </p:cNvGrpSpPr>
          <p:nvPr/>
        </p:nvGrpSpPr>
        <p:grpSpPr bwMode="auto">
          <a:xfrm>
            <a:off x="725488" y="1096963"/>
            <a:ext cx="5507037" cy="492125"/>
            <a:chOff x="459" y="1396"/>
            <a:chExt cx="3469" cy="310"/>
          </a:xfrm>
        </p:grpSpPr>
        <p:sp>
          <p:nvSpPr>
            <p:cNvPr id="114707" name="Rectangle 24"/>
            <p:cNvSpPr>
              <a:spLocks noChangeArrowheads="1"/>
            </p:cNvSpPr>
            <p:nvPr/>
          </p:nvSpPr>
          <p:spPr bwMode="auto">
            <a:xfrm>
              <a:off x="459" y="1417"/>
              <a:ext cx="3469" cy="289"/>
            </a:xfrm>
            <a:prstGeom prst="rect">
              <a:avLst/>
            </a:prstGeom>
            <a:solidFill>
              <a:schemeClr val="tx1">
                <a:alpha val="50195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</a:pPr>
              <a:endParaRPr lang="es-ES" sz="1400">
                <a:latin typeface="Century Gothic" pitchFamily="34" charset="0"/>
              </a:endParaRPr>
            </a:p>
          </p:txBody>
        </p:sp>
        <p:sp>
          <p:nvSpPr>
            <p:cNvPr id="114708" name="Rectangle 25"/>
            <p:cNvSpPr>
              <a:spLocks noChangeArrowheads="1"/>
            </p:cNvSpPr>
            <p:nvPr/>
          </p:nvSpPr>
          <p:spPr bwMode="auto">
            <a:xfrm>
              <a:off x="537" y="1396"/>
              <a:ext cx="323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s-ES_tradnl" sz="2400" b="1">
                  <a:solidFill>
                    <a:schemeClr val="folHlink"/>
                  </a:solidFill>
                  <a:latin typeface="Century Gothic" pitchFamily="34" charset="0"/>
                </a:rPr>
                <a:t>DCI-URBE Consultoría Inmobiliaria</a:t>
              </a:r>
              <a:endParaRPr lang="es-ES_tradnl" sz="2000">
                <a:solidFill>
                  <a:schemeClr val="folHlink"/>
                </a:solidFill>
                <a:latin typeface="Century Gothic" pitchFamily="34" charset="0"/>
              </a:endParaRPr>
            </a:p>
          </p:txBody>
        </p:sp>
      </p:grpSp>
      <p:sp>
        <p:nvSpPr>
          <p:cNvPr id="2" name="1 CuadroTexto"/>
          <p:cNvSpPr txBox="1"/>
          <p:nvPr/>
        </p:nvSpPr>
        <p:spPr>
          <a:xfrm>
            <a:off x="641350" y="6523038"/>
            <a:ext cx="243840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ES" sz="1050" b="1" dirty="0">
                <a:latin typeface="Century Gothic" pitchFamily="34" charset="0"/>
              </a:rPr>
              <a:t>Premio LEAF AWARD Londres  2010</a:t>
            </a:r>
            <a:endParaRPr lang="es-CL" sz="1050" b="1" dirty="0">
              <a:latin typeface="Century Gothic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4979988" y="6505575"/>
            <a:ext cx="2433637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ES" sz="1050" b="1" dirty="0">
                <a:latin typeface="Century Gothic" pitchFamily="34" charset="0"/>
              </a:rPr>
              <a:t>Premio Diseño Urbano Bienal  2006</a:t>
            </a:r>
            <a:endParaRPr lang="es-CL" sz="1050" b="1" dirty="0">
              <a:latin typeface="Century Gothic" pitchFamily="34" charset="0"/>
            </a:endParaRPr>
          </a:p>
        </p:txBody>
      </p:sp>
      <p:pic>
        <p:nvPicPr>
          <p:cNvPr id="114706" name="Picture 5" descr="logo ao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83673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4" name="Picture 6" descr="07_IMAGEN OBJ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2738" y="674688"/>
            <a:ext cx="4860925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5" name="Picture 6"/>
          <p:cNvPicPr>
            <a:picLocks noChangeAspect="1" noChangeArrowheads="1"/>
          </p:cNvPicPr>
          <p:nvPr/>
        </p:nvPicPr>
        <p:blipFill>
          <a:blip r:embed="rId4"/>
          <a:srcRect l="1958" r="6607" b="19017"/>
          <a:stretch>
            <a:fillRect/>
          </a:stretch>
        </p:blipFill>
        <p:spPr bwMode="auto">
          <a:xfrm>
            <a:off x="176213" y="1611313"/>
            <a:ext cx="3735387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6" name="Text Box 7"/>
          <p:cNvSpPr txBox="1">
            <a:spLocks noChangeArrowheads="1"/>
          </p:cNvSpPr>
          <p:nvPr/>
        </p:nvSpPr>
        <p:spPr bwMode="auto">
          <a:xfrm>
            <a:off x="6454775" y="5805488"/>
            <a:ext cx="25654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CL" sz="1200" b="1">
                <a:latin typeface="Century Gothic" pitchFamily="34" charset="0"/>
              </a:rPr>
              <a:t>PLAN MAESTRO PORTAL BICENTENARIO, ( CIUDAD PARQUE BICENTENARIO)245 hás.</a:t>
            </a:r>
            <a:endParaRPr lang="es-ES" sz="1200" b="1">
              <a:latin typeface="Century Gothic" pitchFamily="34" charset="0"/>
            </a:endParaRPr>
          </a:p>
        </p:txBody>
      </p:sp>
      <p:pic>
        <p:nvPicPr>
          <p:cNvPr id="116747" name="Picture 11" descr="10 PISOS"/>
          <p:cNvPicPr>
            <a:picLocks noChangeAspect="1" noChangeArrowheads="1"/>
          </p:cNvPicPr>
          <p:nvPr/>
        </p:nvPicPr>
        <p:blipFill>
          <a:blip r:embed="rId5"/>
          <a:srcRect b="5661"/>
          <a:stretch>
            <a:fillRect/>
          </a:stretch>
        </p:blipFill>
        <p:spPr bwMode="auto">
          <a:xfrm>
            <a:off x="6784975" y="3924300"/>
            <a:ext cx="219868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8" name="Picture 12" descr="PLAZA"/>
          <p:cNvPicPr>
            <a:picLocks noChangeAspect="1" noChangeArrowheads="1"/>
          </p:cNvPicPr>
          <p:nvPr/>
        </p:nvPicPr>
        <p:blipFill>
          <a:blip r:embed="rId6"/>
          <a:srcRect b="6900"/>
          <a:stretch>
            <a:fillRect/>
          </a:stretch>
        </p:blipFill>
        <p:spPr bwMode="auto">
          <a:xfrm>
            <a:off x="4225925" y="4891088"/>
            <a:ext cx="222885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6743" name="10 Objeto"/>
          <p:cNvGraphicFramePr>
            <a:graphicFrameLocks noChangeAspect="1"/>
          </p:cNvGraphicFramePr>
          <p:nvPr/>
        </p:nvGraphicFramePr>
        <p:xfrm>
          <a:off x="144463" y="3779838"/>
          <a:ext cx="3767137" cy="2905125"/>
        </p:xfrm>
        <a:graphic>
          <a:graphicData uri="http://schemas.openxmlformats.org/presentationml/2006/ole">
            <p:oleObj spid="_x0000_s116743" name="Documento de imagen" r:id="rId7" imgW="3953629" imgH="1591977" progId="">
              <p:embed/>
            </p:oleObj>
          </a:graphicData>
        </a:graphic>
      </p:graphicFrame>
      <p:sp>
        <p:nvSpPr>
          <p:cNvPr id="116749" name="Rectangle 7"/>
          <p:cNvSpPr>
            <a:spLocks noChangeArrowheads="1"/>
          </p:cNvSpPr>
          <p:nvPr/>
        </p:nvSpPr>
        <p:spPr bwMode="auto">
          <a:xfrm>
            <a:off x="176213" y="928688"/>
            <a:ext cx="3187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CL" sz="1200" b="1">
                <a:latin typeface="Century Gothic" pitchFamily="34" charset="0"/>
              </a:rPr>
              <a:t>VALLE GENEROSO, PUDAHUEL, 21 hás. 101.000 m2 proy., 21.000 m2 construidos.</a:t>
            </a:r>
            <a:endParaRPr lang="es-ES" sz="1200" b="1">
              <a:latin typeface="Century Gothic" pitchFamily="34" charset="0"/>
            </a:endParaRPr>
          </a:p>
        </p:txBody>
      </p:sp>
      <p:sp>
        <p:nvSpPr>
          <p:cNvPr id="116750" name="Rectangle 10"/>
          <p:cNvSpPr>
            <a:spLocks noChangeArrowheads="1"/>
          </p:cNvSpPr>
          <p:nvPr/>
        </p:nvSpPr>
        <p:spPr bwMode="auto">
          <a:xfrm>
            <a:off x="2154238" y="130175"/>
            <a:ext cx="6808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2400" b="1">
                <a:solidFill>
                  <a:schemeClr val="bg2"/>
                </a:solidFill>
                <a:latin typeface="Century Gothic" pitchFamily="34" charset="0"/>
              </a:rPr>
              <a:t>PLANES MAESTROS Y NUEVAS COMUNIDADES</a:t>
            </a:r>
          </a:p>
        </p:txBody>
      </p:sp>
      <p:pic>
        <p:nvPicPr>
          <p:cNvPr id="116751" name="Picture 5" descr="logo ao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83673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4" descr="Elparquep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6000"/>
          </a:blip>
          <a:srcRect/>
          <a:stretch>
            <a:fillRect/>
          </a:stretch>
        </p:blipFill>
        <p:spPr bwMode="auto">
          <a:xfrm>
            <a:off x="0" y="981075"/>
            <a:ext cx="5341938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2" name="Picture 5" descr="ELPARQUE FOTO casas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94188"/>
            <a:ext cx="35591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3" name="Picture 9" descr="DSC04746"/>
          <p:cNvPicPr>
            <a:picLocks noChangeAspect="1" noChangeArrowheads="1"/>
          </p:cNvPicPr>
          <p:nvPr/>
        </p:nvPicPr>
        <p:blipFill>
          <a:blip r:embed="rId4"/>
          <a:srcRect b="10956"/>
          <a:stretch>
            <a:fillRect/>
          </a:stretch>
        </p:blipFill>
        <p:spPr bwMode="auto">
          <a:xfrm>
            <a:off x="5557838" y="647700"/>
            <a:ext cx="30829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4" name="Picture 5" descr="DSC00494"/>
          <p:cNvPicPr>
            <a:picLocks noChangeAspect="1" noChangeArrowheads="1"/>
          </p:cNvPicPr>
          <p:nvPr/>
        </p:nvPicPr>
        <p:blipFill>
          <a:blip r:embed="rId5"/>
          <a:srcRect t="15303" b="22678"/>
          <a:stretch>
            <a:fillRect/>
          </a:stretch>
        </p:blipFill>
        <p:spPr bwMode="auto">
          <a:xfrm>
            <a:off x="5557838" y="2613025"/>
            <a:ext cx="3440112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7" descr="SANTA ROSA DE LAS CONDES PM ACUARELA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51375" y="4216400"/>
            <a:ext cx="3671888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5741988" y="4300538"/>
            <a:ext cx="3402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marL="342900" indent="-342900" algn="r" eaLnBrk="0" hangingPunct="0"/>
            <a:r>
              <a:rPr lang="es-CL" sz="1200" b="1">
                <a:latin typeface="Century Gothic" pitchFamily="34" charset="0"/>
              </a:rPr>
              <a:t>EL REMANSO DE LAS CONDES,  500 hás. 54.000 m2 proy. 40.000 m2 construidos</a:t>
            </a:r>
            <a:endParaRPr lang="es-ES" sz="1400" b="1">
              <a:latin typeface="Century Gothic" pitchFamily="34" charset="0"/>
            </a:endParaRPr>
          </a:p>
        </p:txBody>
      </p:sp>
      <p:sp>
        <p:nvSpPr>
          <p:cNvPr id="117767" name="Text Box 2"/>
          <p:cNvSpPr txBox="1">
            <a:spLocks noChangeArrowheads="1"/>
          </p:cNvSpPr>
          <p:nvPr/>
        </p:nvSpPr>
        <p:spPr bwMode="auto">
          <a:xfrm>
            <a:off x="0" y="765175"/>
            <a:ext cx="534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marL="342900" indent="-342900" eaLnBrk="0" hangingPunct="0"/>
            <a:r>
              <a:rPr lang="es-CL" sz="1200" b="1">
                <a:latin typeface="Century Gothic" pitchFamily="34" charset="0"/>
              </a:rPr>
              <a:t>EL  PARQUE COUSIÑO MACUL, 280 hás.     131.000 m2 proyectados</a:t>
            </a:r>
          </a:p>
          <a:p>
            <a:pPr marL="342900" indent="-342900" eaLnBrk="0" hangingPunct="0"/>
            <a:r>
              <a:rPr lang="es-CL" sz="1200" b="1">
                <a:latin typeface="Century Gothic" pitchFamily="34" charset="0"/>
              </a:rPr>
              <a:t>				       61.000 m2 construidos</a:t>
            </a:r>
            <a:endParaRPr lang="es-ES" sz="1200" b="1">
              <a:latin typeface="Century Gothic" pitchFamily="34" charset="0"/>
            </a:endParaRPr>
          </a:p>
        </p:txBody>
      </p:sp>
      <p:sp>
        <p:nvSpPr>
          <p:cNvPr id="117768" name="Rectangle 10"/>
          <p:cNvSpPr>
            <a:spLocks noChangeArrowheads="1"/>
          </p:cNvSpPr>
          <p:nvPr/>
        </p:nvSpPr>
        <p:spPr bwMode="auto">
          <a:xfrm>
            <a:off x="2154238" y="130175"/>
            <a:ext cx="6808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2400" b="1">
                <a:solidFill>
                  <a:schemeClr val="bg2"/>
                </a:solidFill>
                <a:latin typeface="Century Gothic" pitchFamily="34" charset="0"/>
              </a:rPr>
              <a:t>PLANES MAESTROS Y NUEVAS COMUNIDADES</a:t>
            </a:r>
          </a:p>
        </p:txBody>
      </p:sp>
      <p:pic>
        <p:nvPicPr>
          <p:cNvPr id="117769" name="Picture 5" descr="logo ao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83673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3813" y="6254750"/>
            <a:ext cx="1374775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4" descr="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7050" y="5884863"/>
            <a:ext cx="2214563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3556" name="Text Box 9"/>
          <p:cNvSpPr txBox="1">
            <a:spLocks noChangeArrowheads="1"/>
          </p:cNvSpPr>
          <p:nvPr/>
        </p:nvSpPr>
        <p:spPr bwMode="auto">
          <a:xfrm>
            <a:off x="0" y="1143000"/>
            <a:ext cx="7000875" cy="615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CONTEXTO GEOGRÁFICO</a:t>
            </a: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endParaRPr lang="es-ES" sz="2200" b="1">
              <a:latin typeface="Calibri" pitchFamily="34" charset="0"/>
            </a:endParaRPr>
          </a:p>
        </p:txBody>
      </p:sp>
      <p:pic>
        <p:nvPicPr>
          <p:cNvPr id="23557" name="Picture 3" descr="GERMAN DEL SOL 1_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25"/>
            <a:ext cx="9144000" cy="582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7" descr="logo ao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CORDOBA PM"/>
          <p:cNvPicPr>
            <a:picLocks noChangeAspect="1" noChangeArrowheads="1"/>
          </p:cNvPicPr>
          <p:nvPr/>
        </p:nvPicPr>
        <p:blipFill>
          <a:blip r:embed="rId2"/>
          <a:srcRect t="13965"/>
          <a:stretch>
            <a:fillRect/>
          </a:stretch>
        </p:blipFill>
        <p:spPr bwMode="auto">
          <a:xfrm>
            <a:off x="2598738" y="687388"/>
            <a:ext cx="6423025" cy="2814637"/>
          </a:xfrm>
          <a:prstGeom prst="rect">
            <a:avLst/>
          </a:prstGeom>
          <a:noFill/>
          <a:ln w="9525">
            <a:solidFill>
              <a:srgbClr val="4D4D4D"/>
            </a:solidFill>
            <a:miter lim="800000"/>
            <a:headEnd/>
            <a:tailEnd/>
          </a:ln>
        </p:spPr>
      </p:pic>
      <p:pic>
        <p:nvPicPr>
          <p:cNvPr id="118786" name="Picture 8" descr="IMG_4043"/>
          <p:cNvPicPr>
            <a:picLocks noChangeAspect="1" noChangeArrowheads="1"/>
          </p:cNvPicPr>
          <p:nvPr/>
        </p:nvPicPr>
        <p:blipFill>
          <a:blip r:embed="rId3"/>
          <a:srcRect l="8502" t="11717" r="20715" b="3922"/>
          <a:stretch>
            <a:fillRect/>
          </a:stretch>
        </p:blipFill>
        <p:spPr bwMode="auto">
          <a:xfrm>
            <a:off x="2598738" y="3724275"/>
            <a:ext cx="3105150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6019800" y="3724275"/>
            <a:ext cx="3006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marL="342900" indent="-342900" eaLnBrk="0" hangingPunct="0"/>
            <a:r>
              <a:rPr lang="es-CL" sz="1200" b="1">
                <a:latin typeface="Century Gothic" pitchFamily="34" charset="0"/>
              </a:rPr>
              <a:t>VALLE ESCONDIDO LA CIUDAD NUEVA, CÓRDOBA, ARGENTINA, 250 hás</a:t>
            </a:r>
            <a:endParaRPr lang="es-ES" sz="1400" b="1">
              <a:latin typeface="Century Gothic" pitchFamily="34" charset="0"/>
            </a:endParaRPr>
          </a:p>
        </p:txBody>
      </p:sp>
      <p:pic>
        <p:nvPicPr>
          <p:cNvPr id="118788" name="Picture 9" descr="CORDOBAPETAPA"/>
          <p:cNvPicPr>
            <a:picLocks noChangeAspect="1" noChangeArrowheads="1"/>
          </p:cNvPicPr>
          <p:nvPr/>
        </p:nvPicPr>
        <p:blipFill>
          <a:blip r:embed="rId4"/>
          <a:srcRect t="1305"/>
          <a:stretch>
            <a:fillRect/>
          </a:stretch>
        </p:blipFill>
        <p:spPr bwMode="auto">
          <a:xfrm>
            <a:off x="5810250" y="4335463"/>
            <a:ext cx="3216275" cy="2160587"/>
          </a:xfrm>
          <a:prstGeom prst="rect">
            <a:avLst/>
          </a:prstGeom>
          <a:noFill/>
          <a:ln w="9525">
            <a:solidFill>
              <a:srgbClr val="4D4D4D"/>
            </a:solidFill>
            <a:miter lim="800000"/>
            <a:headEnd/>
            <a:tailEnd/>
          </a:ln>
        </p:spPr>
      </p:pic>
      <p:sp>
        <p:nvSpPr>
          <p:cNvPr id="118789" name="Rectangle 10"/>
          <p:cNvSpPr>
            <a:spLocks noChangeArrowheads="1"/>
          </p:cNvSpPr>
          <p:nvPr/>
        </p:nvSpPr>
        <p:spPr bwMode="auto">
          <a:xfrm>
            <a:off x="2154238" y="130175"/>
            <a:ext cx="6808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2400" b="1">
                <a:solidFill>
                  <a:schemeClr val="bg2"/>
                </a:solidFill>
                <a:latin typeface="Century Gothic" pitchFamily="34" charset="0"/>
              </a:rPr>
              <a:t>PLANES MAESTROS Y NUEVAS COMUNIDADES</a:t>
            </a:r>
          </a:p>
        </p:txBody>
      </p:sp>
      <p:pic>
        <p:nvPicPr>
          <p:cNvPr id="118790" name="Picture 2" descr="Imagen Obj Sta Elena-Baja"/>
          <p:cNvPicPr>
            <a:picLocks noChangeAspect="1" noChangeArrowheads="1"/>
          </p:cNvPicPr>
          <p:nvPr/>
        </p:nvPicPr>
        <p:blipFill>
          <a:blip r:embed="rId5"/>
          <a:srcRect l="11772" t="8540" r="11392" b="4045"/>
          <a:stretch>
            <a:fillRect/>
          </a:stretch>
        </p:blipFill>
        <p:spPr bwMode="auto">
          <a:xfrm>
            <a:off x="84138" y="2159000"/>
            <a:ext cx="2185987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1" name="Picture 6" descr="DSC00659"/>
          <p:cNvPicPr>
            <a:picLocks noChangeAspect="1" noChangeArrowheads="1"/>
          </p:cNvPicPr>
          <p:nvPr/>
        </p:nvPicPr>
        <p:blipFill>
          <a:blip r:embed="rId6"/>
          <a:srcRect b="11880"/>
          <a:stretch>
            <a:fillRect/>
          </a:stretch>
        </p:blipFill>
        <p:spPr bwMode="auto">
          <a:xfrm>
            <a:off x="179388" y="765175"/>
            <a:ext cx="216693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2" name="Text Box 3"/>
          <p:cNvSpPr txBox="1">
            <a:spLocks noChangeArrowheads="1"/>
          </p:cNvSpPr>
          <p:nvPr/>
        </p:nvSpPr>
        <p:spPr bwMode="auto">
          <a:xfrm>
            <a:off x="84138" y="6500813"/>
            <a:ext cx="37607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2" tIns="45712" rIns="91422" bIns="45712">
            <a:spAutoFit/>
          </a:bodyPr>
          <a:lstStyle/>
          <a:p>
            <a:pPr marL="342900" indent="-342900" eaLnBrk="0" hangingPunct="0"/>
            <a:r>
              <a:rPr lang="es-CL" sz="1200" b="1">
                <a:latin typeface="Century Gothic" pitchFamily="34" charset="0"/>
              </a:rPr>
              <a:t>VALLE SANTA ELENA ECO-URBE, 1600 hás., Colina</a:t>
            </a:r>
            <a:endParaRPr lang="es-ES" sz="1400" b="1">
              <a:latin typeface="Century Gothic" pitchFamily="34" charset="0"/>
            </a:endParaRPr>
          </a:p>
        </p:txBody>
      </p:sp>
      <p:pic>
        <p:nvPicPr>
          <p:cNvPr id="118793" name="Picture 5" descr="logo ao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83673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6"/>
          <p:cNvSpPr>
            <a:spLocks noChangeArrowheads="1"/>
          </p:cNvSpPr>
          <p:nvPr/>
        </p:nvSpPr>
        <p:spPr bwMode="auto">
          <a:xfrm>
            <a:off x="5902325" y="138113"/>
            <a:ext cx="2482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" sz="2400" b="1">
                <a:solidFill>
                  <a:schemeClr val="bg2"/>
                </a:solidFill>
                <a:latin typeface="Century Gothic" pitchFamily="34" charset="0"/>
              </a:rPr>
              <a:t>EDIFICACIONES</a:t>
            </a:r>
            <a:endParaRPr lang="es-ES_tradnl" sz="2400" b="1">
              <a:solidFill>
                <a:schemeClr val="bg2"/>
              </a:solidFill>
              <a:latin typeface="Century Gothic" pitchFamily="34" charset="0"/>
            </a:endParaRPr>
          </a:p>
        </p:txBody>
      </p:sp>
      <p:pic>
        <p:nvPicPr>
          <p:cNvPr id="119810" name="Picture 5" descr="DSC028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9613" y="695325"/>
            <a:ext cx="4460875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1" name="Picture 5" descr="DSC028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9613" y="4746625"/>
            <a:ext cx="207645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2" name="Picture 3" descr="DSC02913"/>
          <p:cNvPicPr>
            <a:picLocks noChangeAspect="1" noChangeArrowheads="1"/>
          </p:cNvPicPr>
          <p:nvPr/>
        </p:nvPicPr>
        <p:blipFill>
          <a:blip r:embed="rId4"/>
          <a:srcRect b="7504"/>
          <a:stretch>
            <a:fillRect/>
          </a:stretch>
        </p:blipFill>
        <p:spPr bwMode="auto">
          <a:xfrm>
            <a:off x="6761163" y="4754563"/>
            <a:ext cx="2219325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3" name="Text Box 2"/>
          <p:cNvSpPr txBox="1">
            <a:spLocks noChangeArrowheads="1"/>
          </p:cNvSpPr>
          <p:nvPr/>
        </p:nvSpPr>
        <p:spPr bwMode="auto">
          <a:xfrm>
            <a:off x="4519613" y="6396038"/>
            <a:ext cx="46704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marL="342900" indent="-342900" eaLnBrk="0" hangingPunct="0"/>
            <a:r>
              <a:rPr lang="es-CL" sz="1200" b="1">
                <a:latin typeface="Century Gothic" pitchFamily="34" charset="0"/>
              </a:rPr>
              <a:t>HACIENDA SANTA MARTINA, LO BARNECHEA, 800 hás.</a:t>
            </a:r>
            <a:endParaRPr lang="es-ES" sz="1200" b="1">
              <a:latin typeface="Century Gothic" pitchFamily="34" charset="0"/>
            </a:endParaRPr>
          </a:p>
        </p:txBody>
      </p:sp>
      <p:sp>
        <p:nvSpPr>
          <p:cNvPr id="119814" name="Text Box 2"/>
          <p:cNvSpPr txBox="1">
            <a:spLocks noChangeArrowheads="1"/>
          </p:cNvSpPr>
          <p:nvPr/>
        </p:nvSpPr>
        <p:spPr bwMode="auto">
          <a:xfrm>
            <a:off x="211138" y="4646613"/>
            <a:ext cx="3038475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200" b="1">
                <a:latin typeface="Century Gothic" pitchFamily="34" charset="0"/>
              </a:rPr>
              <a:t>PUNTA FRAILE, ALGARROBO 7 hás.</a:t>
            </a:r>
            <a:endParaRPr lang="es-ES_tradnl" sz="3200">
              <a:latin typeface="Century Gothic" pitchFamily="34" charset="0"/>
            </a:endParaRPr>
          </a:p>
        </p:txBody>
      </p:sp>
      <p:pic>
        <p:nvPicPr>
          <p:cNvPr id="119815" name="Picture 3" descr="25_40_puntafraile"/>
          <p:cNvPicPr>
            <a:picLocks noChangeAspect="1" noChangeArrowheads="1"/>
          </p:cNvPicPr>
          <p:nvPr/>
        </p:nvPicPr>
        <p:blipFill>
          <a:blip r:embed="rId5"/>
          <a:srcRect t="12201"/>
          <a:stretch>
            <a:fillRect/>
          </a:stretch>
        </p:blipFill>
        <p:spPr bwMode="auto">
          <a:xfrm>
            <a:off x="179388" y="620713"/>
            <a:ext cx="2865437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6" name="Picture 10" descr="ARQVIVAtech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2038" y="5000625"/>
            <a:ext cx="1987550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7" name="Picture 6"/>
          <p:cNvPicPr>
            <a:picLocks noChangeAspect="1" noChangeArrowheads="1"/>
          </p:cNvPicPr>
          <p:nvPr/>
        </p:nvPicPr>
        <p:blipFill>
          <a:blip r:embed="rId7"/>
          <a:srcRect l="7584" r="10910" b="19017"/>
          <a:stretch>
            <a:fillRect/>
          </a:stretch>
        </p:blipFill>
        <p:spPr bwMode="auto">
          <a:xfrm>
            <a:off x="211138" y="5000625"/>
            <a:ext cx="2082800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8" name="Rectangle 7"/>
          <p:cNvSpPr>
            <a:spLocks noChangeArrowheads="1"/>
          </p:cNvSpPr>
          <p:nvPr/>
        </p:nvSpPr>
        <p:spPr bwMode="auto">
          <a:xfrm>
            <a:off x="211138" y="6303963"/>
            <a:ext cx="20431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CL" sz="1200" b="1">
                <a:latin typeface="Century Gothic" pitchFamily="34" charset="0"/>
              </a:rPr>
              <a:t>VALLE GENEROSO, 21 hás. 101.000 m2</a:t>
            </a:r>
            <a:endParaRPr lang="es-ES" sz="1200" b="1">
              <a:latin typeface="Century Gothic" pitchFamily="34" charset="0"/>
            </a:endParaRPr>
          </a:p>
        </p:txBody>
      </p:sp>
      <p:sp>
        <p:nvSpPr>
          <p:cNvPr id="119819" name="Text Box 5"/>
          <p:cNvSpPr txBox="1">
            <a:spLocks noChangeArrowheads="1"/>
          </p:cNvSpPr>
          <p:nvPr/>
        </p:nvSpPr>
        <p:spPr bwMode="auto">
          <a:xfrm>
            <a:off x="2293938" y="6292850"/>
            <a:ext cx="2025650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200" b="1">
                <a:latin typeface="Century Gothic" pitchFamily="34" charset="0"/>
              </a:rPr>
              <a:t>CURAUMA LA CIUDAD NUEVA 3600 hás.</a:t>
            </a:r>
            <a:endParaRPr lang="es-ES_tradnl" sz="3200">
              <a:latin typeface="Century Gothic" pitchFamily="34" charset="0"/>
            </a:endParaRPr>
          </a:p>
        </p:txBody>
      </p:sp>
      <p:pic>
        <p:nvPicPr>
          <p:cNvPr id="119820" name="Picture 5" descr="logo ao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83673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3" descr="DSC085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836613"/>
            <a:ext cx="4308475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4" name="Picture 5" descr="DSC085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3475" y="5019675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7" descr="DSC08559"/>
          <p:cNvPicPr>
            <a:picLocks noChangeAspect="1" noChangeArrowheads="1"/>
          </p:cNvPicPr>
          <p:nvPr/>
        </p:nvPicPr>
        <p:blipFill>
          <a:blip r:embed="rId4"/>
          <a:srcRect b="6786"/>
          <a:stretch>
            <a:fillRect/>
          </a:stretch>
        </p:blipFill>
        <p:spPr bwMode="auto">
          <a:xfrm>
            <a:off x="2487613" y="4994275"/>
            <a:ext cx="2311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4459288" y="138113"/>
            <a:ext cx="4221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400" b="1">
                <a:solidFill>
                  <a:schemeClr val="bg2"/>
                </a:solidFill>
                <a:latin typeface="Century Gothic" pitchFamily="34" charset="0"/>
              </a:rPr>
              <a:t>ARQUITECTURA DEL PAISAJE</a:t>
            </a:r>
            <a:endParaRPr lang="es-ES_tradnl" sz="2800" b="1">
              <a:solidFill>
                <a:schemeClr val="bg2"/>
              </a:solidFill>
              <a:latin typeface="Century Gothic" pitchFamily="34" charset="0"/>
            </a:endParaRPr>
          </a:p>
        </p:txBody>
      </p:sp>
      <p:pic>
        <p:nvPicPr>
          <p:cNvPr id="120837" name="Picture 4" descr="fuente de noch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836613"/>
            <a:ext cx="4308475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8" name="Picture 5" descr="Paisajismo cascada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0975" y="4986338"/>
            <a:ext cx="21780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9" name="Picture 7" descr="Pavimento Riesco 1"/>
          <p:cNvPicPr>
            <a:picLocks noChangeAspect="1" noChangeArrowheads="1"/>
          </p:cNvPicPr>
          <p:nvPr/>
        </p:nvPicPr>
        <p:blipFill>
          <a:blip r:embed="rId7"/>
          <a:srcRect l="26013" t="7095"/>
          <a:stretch>
            <a:fillRect/>
          </a:stretch>
        </p:blipFill>
        <p:spPr bwMode="auto">
          <a:xfrm>
            <a:off x="7200900" y="5048250"/>
            <a:ext cx="180340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0" name="Rectangle 2"/>
          <p:cNvSpPr>
            <a:spLocks noChangeArrowheads="1"/>
          </p:cNvSpPr>
          <p:nvPr/>
        </p:nvSpPr>
        <p:spPr bwMode="auto">
          <a:xfrm>
            <a:off x="179388" y="4149725"/>
            <a:ext cx="16621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CL" sz="1200" b="1">
                <a:latin typeface="Century Gothic" pitchFamily="34" charset="0"/>
              </a:rPr>
              <a:t>NUEVA LAS CONDES</a:t>
            </a:r>
            <a:endParaRPr lang="es-ES" sz="1200" b="1">
              <a:latin typeface="Century Gothic" pitchFamily="34" charset="0"/>
            </a:endParaRPr>
          </a:p>
        </p:txBody>
      </p:sp>
      <p:sp>
        <p:nvSpPr>
          <p:cNvPr id="120841" name="Rectangle 2"/>
          <p:cNvSpPr>
            <a:spLocks noChangeArrowheads="1"/>
          </p:cNvSpPr>
          <p:nvPr/>
        </p:nvSpPr>
        <p:spPr bwMode="auto">
          <a:xfrm>
            <a:off x="4716463" y="4149725"/>
            <a:ext cx="2300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200" b="1">
                <a:latin typeface="Century Gothic" pitchFamily="34" charset="0"/>
              </a:rPr>
              <a:t>NUDO ESTORIL</a:t>
            </a:r>
          </a:p>
        </p:txBody>
      </p:sp>
      <p:pic>
        <p:nvPicPr>
          <p:cNvPr id="120842" name="Picture 5" descr="logo ao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83673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ChangeArrowheads="1"/>
          </p:cNvSpPr>
          <p:nvPr/>
        </p:nvSpPr>
        <p:spPr bwMode="auto">
          <a:xfrm>
            <a:off x="469900" y="0"/>
            <a:ext cx="8674100" cy="6858000"/>
          </a:xfrm>
          <a:prstGeom prst="rect">
            <a:avLst/>
          </a:prstGeom>
          <a:solidFill>
            <a:srgbClr val="242428">
              <a:alpha val="8901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121858" name="Picture 3" descr="logo_dr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404813"/>
            <a:ext cx="5545138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Text Box 4"/>
          <p:cNvSpPr txBox="1">
            <a:spLocks noChangeArrowheads="1"/>
          </p:cNvSpPr>
          <p:nvPr/>
        </p:nvSpPr>
        <p:spPr bwMode="auto">
          <a:xfrm>
            <a:off x="1187450" y="4437063"/>
            <a:ext cx="6840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416050" lvl="1" indent="-609600">
              <a:spcBef>
                <a:spcPct val="50000"/>
              </a:spcBef>
              <a:buClr>
                <a:srgbClr val="CC0000"/>
              </a:buClr>
              <a:buSzPct val="70000"/>
              <a:buFont typeface="Wingdings" pitchFamily="2" charset="2"/>
              <a:buNone/>
            </a:pPr>
            <a:r>
              <a:rPr lang="es-CL" sz="1000" b="1">
                <a:solidFill>
                  <a:schemeClr val="accent2"/>
                </a:solidFill>
                <a:latin typeface="Franklin Gothic Book" pitchFamily="34" charset="0"/>
              </a:rPr>
              <a:t>   AVENIDA DEL PARQUE 4928 OFICINA 524 / TELEFONOS 7384110 7384112 / www.drarquitectos.cl</a:t>
            </a:r>
          </a:p>
        </p:txBody>
      </p:sp>
      <p:grpSp>
        <p:nvGrpSpPr>
          <p:cNvPr id="121860" name="Group 5"/>
          <p:cNvGrpSpPr>
            <a:grpSpLocks/>
          </p:cNvGrpSpPr>
          <p:nvPr/>
        </p:nvGrpSpPr>
        <p:grpSpPr bwMode="auto">
          <a:xfrm>
            <a:off x="0" y="0"/>
            <a:ext cx="468313" cy="6858000"/>
            <a:chOff x="0" y="0"/>
            <a:chExt cx="295" cy="4320"/>
          </a:xfrm>
        </p:grpSpPr>
        <p:sp>
          <p:nvSpPr>
            <p:cNvPr id="121867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295" cy="43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pic>
          <p:nvPicPr>
            <p:cNvPr id="121868" name="Picture 7" descr="logo_dr_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" y="3974"/>
              <a:ext cx="249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1861" name="Group 8"/>
          <p:cNvGrpSpPr>
            <a:grpSpLocks/>
          </p:cNvGrpSpPr>
          <p:nvPr/>
        </p:nvGrpSpPr>
        <p:grpSpPr bwMode="auto">
          <a:xfrm>
            <a:off x="1116013" y="5229225"/>
            <a:ext cx="6985000" cy="1209675"/>
            <a:chOff x="793" y="3430"/>
            <a:chExt cx="4400" cy="762"/>
          </a:xfrm>
        </p:grpSpPr>
        <p:pic>
          <p:nvPicPr>
            <p:cNvPr id="121863" name="Picture 9" descr="IMG_17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93" y="3430"/>
              <a:ext cx="1043" cy="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1864" name="Picture 10" descr="IMG_17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16" y="3430"/>
              <a:ext cx="1089" cy="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1865" name="Picture 11" descr="IMG_170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27" y="3430"/>
              <a:ext cx="999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1866" name="Picture 12" descr="IMG_170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195" y="3430"/>
              <a:ext cx="998" cy="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1862" name="Picture 5" descr="logo ao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83673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ChangeArrowheads="1"/>
          </p:cNvSpPr>
          <p:nvPr/>
        </p:nvSpPr>
        <p:spPr bwMode="auto">
          <a:xfrm>
            <a:off x="468313" y="0"/>
            <a:ext cx="8675687" cy="6858000"/>
          </a:xfrm>
          <a:prstGeom prst="rect">
            <a:avLst/>
          </a:prstGeom>
          <a:solidFill>
            <a:srgbClr val="242428">
              <a:alpha val="8901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22882" name="Text Box 3"/>
          <p:cNvSpPr txBox="1">
            <a:spLocks noChangeArrowheads="1"/>
          </p:cNvSpPr>
          <p:nvPr/>
        </p:nvSpPr>
        <p:spPr bwMode="auto">
          <a:xfrm>
            <a:off x="1258888" y="260350"/>
            <a:ext cx="7345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416050" lvl="1" indent="-609600">
              <a:spcBef>
                <a:spcPct val="50000"/>
              </a:spcBef>
              <a:buClr>
                <a:srgbClr val="CC0000"/>
              </a:buClr>
              <a:buSzPct val="70000"/>
              <a:buFont typeface="Wingdings" pitchFamily="2" charset="2"/>
              <a:buNone/>
            </a:pPr>
            <a:r>
              <a:rPr lang="es-CL" sz="1600" b="1">
                <a:solidFill>
                  <a:schemeClr val="accent2"/>
                </a:solidFill>
                <a:latin typeface="Franklin Gothic Book" pitchFamily="34" charset="0"/>
              </a:rPr>
              <a:t>              CENTRO DE DISTRIBUCION Y LOGISTICA</a:t>
            </a:r>
          </a:p>
        </p:txBody>
      </p:sp>
      <p:grpSp>
        <p:nvGrpSpPr>
          <p:cNvPr id="122883" name="Group 4"/>
          <p:cNvGrpSpPr>
            <a:grpSpLocks/>
          </p:cNvGrpSpPr>
          <p:nvPr/>
        </p:nvGrpSpPr>
        <p:grpSpPr bwMode="auto">
          <a:xfrm>
            <a:off x="0" y="0"/>
            <a:ext cx="468313" cy="6858000"/>
            <a:chOff x="0" y="0"/>
            <a:chExt cx="295" cy="4320"/>
          </a:xfrm>
        </p:grpSpPr>
        <p:sp>
          <p:nvSpPr>
            <p:cNvPr id="12288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95" cy="43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pic>
          <p:nvPicPr>
            <p:cNvPr id="122889" name="Picture 6" descr="logo_dr_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" y="3974"/>
              <a:ext cx="249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2884" name="Picture 7" descr="c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692150"/>
            <a:ext cx="3744912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Picture 8" descr="Aerea 3"/>
          <p:cNvPicPr>
            <a:picLocks noChangeAspect="1" noChangeArrowheads="1"/>
          </p:cNvPicPr>
          <p:nvPr/>
        </p:nvPicPr>
        <p:blipFill>
          <a:blip r:embed="rId4">
            <a:lum bright="-12000" contrast="-8000"/>
          </a:blip>
          <a:srcRect/>
          <a:stretch>
            <a:fillRect/>
          </a:stretch>
        </p:blipFill>
        <p:spPr bwMode="auto">
          <a:xfrm>
            <a:off x="611188" y="4081463"/>
            <a:ext cx="8675687" cy="277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6" name="Picture 9" descr="VISTA2 copia"/>
          <p:cNvPicPr>
            <a:picLocks noChangeAspect="1" noChangeArrowheads="1"/>
          </p:cNvPicPr>
          <p:nvPr/>
        </p:nvPicPr>
        <p:blipFill>
          <a:blip r:embed="rId5">
            <a:lum bright="-18000"/>
          </a:blip>
          <a:srcRect/>
          <a:stretch>
            <a:fillRect/>
          </a:stretch>
        </p:blipFill>
        <p:spPr bwMode="auto">
          <a:xfrm>
            <a:off x="4500563" y="681038"/>
            <a:ext cx="4535487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7" name="Picture 5" descr="logo ao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83673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ChangeArrowheads="1"/>
          </p:cNvSpPr>
          <p:nvPr/>
        </p:nvSpPr>
        <p:spPr bwMode="auto">
          <a:xfrm>
            <a:off x="468313" y="0"/>
            <a:ext cx="8675687" cy="6858000"/>
          </a:xfrm>
          <a:prstGeom prst="rect">
            <a:avLst/>
          </a:prstGeom>
          <a:solidFill>
            <a:srgbClr val="242428">
              <a:alpha val="8901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23906" name="Text Box 3"/>
          <p:cNvSpPr txBox="1">
            <a:spLocks noChangeArrowheads="1"/>
          </p:cNvSpPr>
          <p:nvPr/>
        </p:nvSpPr>
        <p:spPr bwMode="auto">
          <a:xfrm>
            <a:off x="1258888" y="260350"/>
            <a:ext cx="7345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416050" lvl="1" indent="-609600">
              <a:spcBef>
                <a:spcPct val="50000"/>
              </a:spcBef>
              <a:buClr>
                <a:srgbClr val="CC0000"/>
              </a:buClr>
              <a:buSzPct val="70000"/>
              <a:buFont typeface="Wingdings" pitchFamily="2" charset="2"/>
              <a:buNone/>
            </a:pPr>
            <a:r>
              <a:rPr lang="es-CL" sz="1600" b="1">
                <a:solidFill>
                  <a:schemeClr val="accent2"/>
                </a:solidFill>
                <a:latin typeface="Franklin Gothic Book" pitchFamily="34" charset="0"/>
              </a:rPr>
              <a:t>              CENTRO DE DISTRIBUCION Y LOGISTICA</a:t>
            </a:r>
          </a:p>
        </p:txBody>
      </p:sp>
      <p:grpSp>
        <p:nvGrpSpPr>
          <p:cNvPr id="123907" name="Group 4"/>
          <p:cNvGrpSpPr>
            <a:grpSpLocks/>
          </p:cNvGrpSpPr>
          <p:nvPr/>
        </p:nvGrpSpPr>
        <p:grpSpPr bwMode="auto">
          <a:xfrm>
            <a:off x="0" y="0"/>
            <a:ext cx="468313" cy="6858000"/>
            <a:chOff x="0" y="0"/>
            <a:chExt cx="295" cy="4320"/>
          </a:xfrm>
        </p:grpSpPr>
        <p:sp>
          <p:nvSpPr>
            <p:cNvPr id="12391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95" cy="43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pic>
          <p:nvPicPr>
            <p:cNvPr id="123919" name="Picture 6" descr="logo_dr_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" y="3974"/>
              <a:ext cx="249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3908" name="Picture 3" descr="F:\Publico\Obras\Fotografias comerciales\Centros de Distribucion\165 Unilever\WEB\S - 165 Unilever310016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836613"/>
            <a:ext cx="2879725" cy="18002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23909" name="Picture 3" descr="F:\Publico\Obras\Fotografias comerciales\Centros de Distribucion\122-128 Almacenes Paris\web\S - 122-128 CD Paris 110022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836613"/>
            <a:ext cx="2879725" cy="18002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23910" name="Picture 4" descr="F:\Publico\Obras\Fotografias comerciales\Centros de Distribucion\306 Ampliación CD Paris\Web\S - 306 Ampliacion CD Paris 3800.jp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64275" y="836613"/>
            <a:ext cx="2879725" cy="18002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23911" name="Picture 2" descr="F:\Publico\Obras\Fotografias comerciales\Centros de Distribucion\236 Kimberly Clark\Folleto\S - 236 Kimberly Clark (50).jpg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2708275"/>
            <a:ext cx="28797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2" name="Picture 2" descr="E:\Obras Terminadas\Obra Planta Tigre\Archivo Fotográfico\Avance al 03-Enero-05 (plazo contractual)\P1010020.JPG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8038" y="2708275"/>
            <a:ext cx="28797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3" name="Picture 6" descr="F:\Publico\Obras\Fotografias comerciales\Centros de Distribucion\Cmpc Talagante\Folleto\CD CMPC 1259.JPG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64275" y="2708275"/>
            <a:ext cx="28797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4" name="Picture 3" descr="F:\Publico\Obras\Fotografias comerciales\Centros de Distribucion\Cmpc Talagante\Folleto\CD CMPC 1261.JPG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8313" y="4581525"/>
            <a:ext cx="28797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5" name="Picture 2" descr="F:\Publico\Obras\Fotografias comerciales\Centros de Distribucion\299 CD APL Logistic\Folleto\S - 299 CD Pudahuel.jpg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19475" y="4581525"/>
            <a:ext cx="28797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6" name="Picture 4" descr="F:\Publico\Obras\Fotografias comerciales\Centros de Distribucion\205 CD fasa\WEB\Fasa interior.jpg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72225" y="4581525"/>
            <a:ext cx="27717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7" name="Picture 5" descr="logo aoa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183673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6850"/>
            <a:ext cx="7081838" cy="7226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28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044575" y="4714875"/>
            <a:ext cx="9144000" cy="2143125"/>
          </a:xfrm>
        </p:spPr>
        <p:txBody>
          <a:bodyPr lIns="90000" tIns="46800" rIns="90000" bIns="46800"/>
          <a:lstStyle/>
          <a:p>
            <a:r>
              <a:rPr lang="es-CL" sz="2000" smtClean="0">
                <a:solidFill>
                  <a:schemeClr val="bg1"/>
                </a:solidFill>
                <a:latin typeface="Lucida Bright"/>
              </a:rPr>
              <a:t>ALEMPARTE BARREDA Y ASOCIADOS ARQUITECTOS</a:t>
            </a:r>
            <a:r>
              <a:rPr lang="es-CL" sz="2800" smtClean="0">
                <a:solidFill>
                  <a:schemeClr val="bg1"/>
                </a:solidFill>
                <a:latin typeface="Lucida Bright"/>
              </a:rPr>
              <a:t/>
            </a:r>
            <a:br>
              <a:rPr lang="es-CL" sz="2800" smtClean="0">
                <a:solidFill>
                  <a:schemeClr val="bg1"/>
                </a:solidFill>
                <a:latin typeface="Lucida Bright"/>
              </a:rPr>
            </a:br>
            <a:r>
              <a:rPr lang="es-CL" sz="1400" smtClean="0">
                <a:solidFill>
                  <a:schemeClr val="bg1"/>
                </a:solidFill>
                <a:latin typeface="Lucida Bright"/>
              </a:rPr>
              <a:t>SERGIO ALEMPARTE   ERNESTO BARREDA   MANUEL WEDELES   YVES BESANÇON</a:t>
            </a:r>
            <a:br>
              <a:rPr lang="es-CL" sz="1400" smtClean="0">
                <a:solidFill>
                  <a:schemeClr val="bg1"/>
                </a:solidFill>
                <a:latin typeface="Lucida Bright"/>
              </a:rPr>
            </a:br>
            <a:r>
              <a:rPr lang="es-CL" sz="1400" smtClean="0">
                <a:solidFill>
                  <a:schemeClr val="bg1"/>
                </a:solidFill>
                <a:latin typeface="Lucida Bright"/>
              </a:rPr>
              <a:t/>
            </a:r>
            <a:br>
              <a:rPr lang="es-CL" sz="1400" smtClean="0">
                <a:solidFill>
                  <a:schemeClr val="bg1"/>
                </a:solidFill>
                <a:latin typeface="Lucida Bright"/>
              </a:rPr>
            </a:br>
            <a:r>
              <a:rPr lang="es-CL" sz="1400" smtClean="0">
                <a:solidFill>
                  <a:schemeClr val="bg1"/>
                </a:solidFill>
                <a:latin typeface="Lucida Bright"/>
              </a:rPr>
              <a:t>                                                                                              </a:t>
            </a:r>
            <a:r>
              <a:rPr lang="es-CL" sz="1600" smtClean="0">
                <a:solidFill>
                  <a:schemeClr val="bg1"/>
                </a:solidFill>
                <a:latin typeface="Lucida Bright"/>
              </a:rPr>
              <a:t>FUNDADA EN 1953</a:t>
            </a:r>
            <a:endParaRPr lang="es-ES" sz="1600" smtClean="0">
              <a:solidFill>
                <a:schemeClr val="bg1"/>
              </a:solidFill>
              <a:latin typeface="Lucida Bright"/>
            </a:endParaRPr>
          </a:p>
        </p:txBody>
      </p:sp>
      <p:pic>
        <p:nvPicPr>
          <p:cNvPr id="124931" name="Picture 5" descr="logo ao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7263" y="0"/>
            <a:ext cx="183673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28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5" descr="logo ao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7263" y="0"/>
            <a:ext cx="183673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8" name="Picture 4" descr="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981075"/>
            <a:ext cx="4073525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9" name="Picture 4" descr="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4225" y="981075"/>
            <a:ext cx="42291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5" descr="logo ao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7263" y="0"/>
            <a:ext cx="183673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2" name="Picture 4" descr="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908050"/>
            <a:ext cx="4268788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4" descr="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908050"/>
            <a:ext cx="4232275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4" descr="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7888" y="1052513"/>
            <a:ext cx="421163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6" name="Picture 5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7263" y="0"/>
            <a:ext cx="183673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7" name="Picture 4" descr="6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052513"/>
            <a:ext cx="4211638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Line 10"/>
          <p:cNvSpPr>
            <a:spLocks noChangeShapeType="1"/>
          </p:cNvSpPr>
          <p:nvPr/>
        </p:nvSpPr>
        <p:spPr bwMode="auto">
          <a:xfrm>
            <a:off x="4643438" y="2565400"/>
            <a:ext cx="0" cy="287338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4578" name="Text Box 9"/>
          <p:cNvSpPr txBox="1">
            <a:spLocks noChangeArrowheads="1"/>
          </p:cNvSpPr>
          <p:nvPr/>
        </p:nvSpPr>
        <p:spPr bwMode="auto">
          <a:xfrm>
            <a:off x="142875" y="1143000"/>
            <a:ext cx="7000875" cy="615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es-ES" sz="2200" b="1">
                <a:latin typeface="Calibri" pitchFamily="34" charset="0"/>
              </a:rPr>
              <a:t> ARQUITECTURA Y CONTEXTO GEOGRÁFICO</a:t>
            </a: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endParaRPr lang="es-ES" sz="2200" b="1">
              <a:latin typeface="Calibri" pitchFamily="34" charset="0"/>
            </a:endParaRPr>
          </a:p>
        </p:txBody>
      </p:sp>
      <p:pic>
        <p:nvPicPr>
          <p:cNvPr id="24579" name="Picture 2" descr="http://farm1.static.flickr.com/141/320172056_20cd85adfb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28775"/>
            <a:ext cx="4360863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2" descr="http://contenido.sugerimos.com/contenido/uploads/207935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43063"/>
            <a:ext cx="37147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 descr="http://farm4.static.flickr.com/3289/2792018715_d8c8a683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214813"/>
            <a:ext cx="3643312" cy="24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7" descr="logo ao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72300" y="0"/>
            <a:ext cx="21717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 descr="T:\Trene\SECURITY II\PROYECTO\Imágenes\Presentación\080910\VISTA SIN EDIFIC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4859338" cy="397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0" name="Picture 5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7263" y="0"/>
            <a:ext cx="183673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1" name="Picture 2" descr="T:\Trene\SECURITY II\PROYECTO\Imágenes\Presentación\090305\vista 7 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75" y="3043238"/>
            <a:ext cx="5356225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2" name="Picture 4" descr="c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43338"/>
            <a:ext cx="377983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4" descr="c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825" y="836613"/>
            <a:ext cx="2808288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 descr="T:\Trene\ARICA CITY CENTER\DIBUJOS\ANTEPROYECTO\3d\090224-3D\JPEG\Arica-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25538"/>
            <a:ext cx="8388350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4" name="Picture 5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7263" y="0"/>
            <a:ext cx="183673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 descr="T:\TDaniel\CENTRO PLAZA CONCEPCION\PROYECTO\PRESENTACION\091111\JPG\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52513"/>
            <a:ext cx="42846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8" name="Picture 5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7263" y="0"/>
            <a:ext cx="183673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9" name="Picture 2" descr="T:\TDaniel\CENTRO PLAZA CONCEPCION\PROYECTO\PRESENTACION\091111\JPG\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357563"/>
            <a:ext cx="43561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 descr="C:\Documents and Settings\ybesancon\Mis documentos\Prensa Costanera\Fotos Costanera Center para Medios\Fotos Costanera Center Para Medios\Noch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98775"/>
            <a:ext cx="914400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2" name="Picture 5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7263" y="0"/>
            <a:ext cx="183673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3" name="Picture 2" descr="D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076825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 descr="C:\Documents and Settings\ybesancon\Mis documentos\Fotos Libro 2008\fotos Low N° 3 enero 2008\AlemparteBajas 1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3375"/>
            <a:ext cx="3984625" cy="600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6" name="Picture 2" descr="C:\Documents and Settings\ybesancon\Mis documentos\Fotos Libro 2008\fotos Low N° 3 enero 2008\AlemparteBajas 1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3875" y="3141663"/>
            <a:ext cx="4810125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7" name="Picture 5" descr="logo ao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7263" y="0"/>
            <a:ext cx="183673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4" descr="Lows007Alempar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6613"/>
            <a:ext cx="4211638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0" name="Picture 3" descr="T:\TVerónica\HOTEL INTERCONTINENTAL\100825_INTERCONTINENTAL AFUERA final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836613"/>
            <a:ext cx="4643438" cy="387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1" name="Picture 5" descr="logo ao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7263" y="0"/>
            <a:ext cx="183673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2" name="Picture 4" descr="ritz-low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73463"/>
            <a:ext cx="2179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2" descr="C:\Documents and Settings\ybesancon\Escritorio\ACOP 2009\SHERATON MIRAMAR 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1050" y="4203700"/>
            <a:ext cx="399573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4" name="Picture 4" descr="Lows035Alempart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4581525"/>
            <a:ext cx="3935413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2" descr="T:\Alvarog\CLINICA_LOS ANDES\Fotografias\CLA___Imagen_Borrador_1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573463"/>
            <a:ext cx="8335963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4" name="Picture 5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7263" y="0"/>
            <a:ext cx="183673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5" name="Picture 4" descr="8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25438"/>
            <a:ext cx="4535488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9" descr="VISTA GENER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263" y="1052513"/>
            <a:ext cx="3495675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                              MUCHAS GRACIAS</a:t>
            </a:r>
            <a:endParaRPr lang="es-ES" smtClean="0"/>
          </a:p>
        </p:txBody>
      </p:sp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2195513" y="5949950"/>
            <a:ext cx="641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 b="1"/>
              <a:t>ASOCIACION DE OFICINAS DE ARQUITECTOS DE CHILE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0" y="0"/>
            <a:ext cx="2454275" cy="521335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pic>
        <p:nvPicPr>
          <p:cNvPr id="28" name="Picture 27" descr="AO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1412875"/>
            <a:ext cx="5675312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6" name="Picture 5" descr="logo a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34050"/>
            <a:ext cx="183673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8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7576E-6 L -0.11511 1.47576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/>
      <p:bldP spid="47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ema de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C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C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1704</TotalTime>
  <Words>1116</Words>
  <Application>Microsoft Office PowerPoint</Application>
  <PresentationFormat>Presentación en pantalla (4:3)</PresentationFormat>
  <Paragraphs>386</Paragraphs>
  <Slides>97</Slides>
  <Notes>22</Notes>
  <HiddenSlides>1</HiddenSlides>
  <MMClips>0</MMClips>
  <ScaleCrop>false</ScaleCrop>
  <HeadingPairs>
    <vt:vector size="8" baseType="variant">
      <vt:variant>
        <vt:lpstr>Fuentes usadas</vt:lpstr>
      </vt:variant>
      <vt:variant>
        <vt:i4>14</vt:i4>
      </vt:variant>
      <vt:variant>
        <vt:lpstr>Plantilla de diseño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97</vt:i4>
      </vt:variant>
    </vt:vector>
  </HeadingPairs>
  <TitlesOfParts>
    <vt:vector size="113" baseType="lpstr">
      <vt:lpstr>Arial</vt:lpstr>
      <vt:lpstr>Calibri</vt:lpstr>
      <vt:lpstr>宋体</vt:lpstr>
      <vt:lpstr>Wingdings</vt:lpstr>
      <vt:lpstr>Times New Roman</vt:lpstr>
      <vt:lpstr>Swis721 LtEx BT</vt:lpstr>
      <vt:lpstr>MS UI Gothic</vt:lpstr>
      <vt:lpstr>Swis721 Ex BT</vt:lpstr>
      <vt:lpstr>Swis721 Cn BT</vt:lpstr>
      <vt:lpstr>BankGothic Md BT</vt:lpstr>
      <vt:lpstr>Century Gothic</vt:lpstr>
      <vt:lpstr>Franklin Gothic Book</vt:lpstr>
      <vt:lpstr>Lucida Bright</vt:lpstr>
      <vt:lpstr>Lucida Sans Unicode</vt:lpstr>
      <vt:lpstr>Tema de Office</vt:lpstr>
      <vt:lpstr>Documento de imagen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        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MARIANNE BALZE ARQUITECTOS 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ALEMPARTE BARREDA Y ASOCIADOS ARQUITECTOS SERGIO ALEMPARTE   ERNESTO BARREDA   MANUEL WEDELES   YVES BESANÇON                                                                                                FUNDADA EN 1953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                              MUCHAS GRACIAS</vt:lpstr>
    </vt:vector>
  </TitlesOfParts>
  <Company>Corporación de Fomento de la Produccion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Esquema Presentación para Consejo Directivo</dc:title>
  <dc:creator>cmoreno</dc:creator>
  <cp:lastModifiedBy>Yves Besançon Prats</cp:lastModifiedBy>
  <cp:revision>204</cp:revision>
  <dcterms:created xsi:type="dcterms:W3CDTF">2009-12-10T19:00:27Z</dcterms:created>
  <dcterms:modified xsi:type="dcterms:W3CDTF">2010-10-11T22:54:46Z</dcterms:modified>
</cp:coreProperties>
</file>